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9" r:id="rId2"/>
    <p:sldId id="294" r:id="rId3"/>
    <p:sldId id="319" r:id="rId4"/>
    <p:sldId id="293" r:id="rId5"/>
    <p:sldId id="336"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7" r:id="rId21"/>
    <p:sldId id="338" r:id="rId22"/>
    <p:sldId id="340" r:id="rId23"/>
    <p:sldId id="298" r:id="rId24"/>
    <p:sldId id="341" r:id="rId25"/>
    <p:sldId id="342" r:id="rId26"/>
    <p:sldId id="343" r:id="rId27"/>
    <p:sldId id="344" r:id="rId28"/>
    <p:sldId id="345" r:id="rId29"/>
    <p:sldId id="347" r:id="rId30"/>
    <p:sldId id="349" r:id="rId31"/>
    <p:sldId id="350" r:id="rId32"/>
    <p:sldId id="352" r:id="rId33"/>
    <p:sldId id="353" r:id="rId34"/>
    <p:sldId id="356" r:id="rId35"/>
    <p:sldId id="264" r:id="rId36"/>
    <p:sldId id="357" r:id="rId3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AE3"/>
          </a:solidFill>
        </a:fill>
      </a:tcStyle>
    </a:wholeTbl>
    <a:band2H>
      <a:tcTxStyle/>
      <a:tcStyle>
        <a:tcBdr/>
        <a:fill>
          <a:solidFill>
            <a:srgbClr val="E7EDF2"/>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7F8"/>
          </a:solidFill>
        </a:fill>
      </a:tcStyle>
    </a:wholeTbl>
    <a:band2H>
      <a:tcTxStyle/>
      <a:tcStyle>
        <a:tcBdr/>
        <a:fill>
          <a:solidFill>
            <a:srgbClr val="E9F4F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F0CD"/>
          </a:solidFill>
        </a:fill>
      </a:tcStyle>
    </a:wholeTbl>
    <a:band2H>
      <a:tcTxStyle/>
      <a:tcStyle>
        <a:tcBdr/>
        <a:fill>
          <a:solidFill>
            <a:srgbClr val="F7F8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9"/>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chemeClr val="accent2"/>
      </a:tcTxStyle>
      <a:tcStyle>
        <a:tcBdr>
          <a:left>
            <a:ln w="12700" cap="flat">
              <a:noFill/>
              <a:miter lim="400000"/>
            </a:ln>
          </a:left>
          <a:right>
            <a:ln w="12700" cap="flat">
              <a:noFill/>
              <a:miter lim="400000"/>
            </a:ln>
          </a:right>
          <a:top>
            <a:ln w="508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FD1"/>
          </a:solidFill>
        </a:fill>
      </a:tcStyle>
    </a:wholeTbl>
    <a:band2H>
      <a:tcTxStyle/>
      <a:tcStyle>
        <a:tcBdr/>
        <a:fill>
          <a:solidFill>
            <a:srgbClr val="E7E8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2708684C-4D16-4618-839F-0558EEFCDFE6}" styleName="">
    <a:tblBg/>
    <a:wholeTbl>
      <a:tcTxStyle b="off"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wholeTbl>
    <a:band2H>
      <a:tcTxStyle/>
      <a:tcStyle>
        <a:tcBdr/>
        <a:fill>
          <a:solidFill>
            <a:srgbClr val="FFFFFF"/>
          </a:solidFill>
        </a:fill>
      </a:tcStyle>
    </a:band2H>
    <a:firstCol>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firstCol>
    <a:la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508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lastRow>
    <a:fir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254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994" autoAdjust="0"/>
    <p:restoredTop sz="74512" autoAdjust="0"/>
  </p:normalViewPr>
  <p:slideViewPr>
    <p:cSldViewPr snapToGrid="0">
      <p:cViewPr>
        <p:scale>
          <a:sx n="125" d="100"/>
          <a:sy n="125" d="100"/>
        </p:scale>
        <p:origin x="-139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 Gaelens" userId="b33a77c6d711a1a8" providerId="LiveId" clId="{5D30910C-2FD4-42E8-8506-6B44D8B799A5}"/>
    <pc:docChg chg="modSld">
      <pc:chgData name="Arno Gaelens" userId="b33a77c6d711a1a8" providerId="LiveId" clId="{5D30910C-2FD4-42E8-8506-6B44D8B799A5}" dt="2023-12-17T10:47:40.776" v="0" actId="1076"/>
      <pc:docMkLst>
        <pc:docMk/>
      </pc:docMkLst>
      <pc:sldChg chg="modSp mod">
        <pc:chgData name="Arno Gaelens" userId="b33a77c6d711a1a8" providerId="LiveId" clId="{5D30910C-2FD4-42E8-8506-6B44D8B799A5}" dt="2023-12-17T10:47:40.776" v="0" actId="1076"/>
        <pc:sldMkLst>
          <pc:docMk/>
          <pc:sldMk cId="979296531" sldId="356"/>
        </pc:sldMkLst>
        <pc:picChg chg="mod">
          <ac:chgData name="Arno Gaelens" userId="b33a77c6d711a1a8" providerId="LiveId" clId="{5D30910C-2FD4-42E8-8506-6B44D8B799A5}" dt="2023-12-17T10:47:40.776" v="0" actId="1076"/>
          <ac:picMkLst>
            <pc:docMk/>
            <pc:sldMk cId="979296531" sldId="356"/>
            <ac:picMk id="6" creationId="{00000000-0000-0000-0000-000000000000}"/>
          </ac:picMkLst>
        </pc:picChg>
      </pc:sldChg>
    </pc:docChg>
  </pc:docChgLst>
  <pc:docChgLst>
    <pc:chgData name="Arno Gaelens" userId="b33a77c6d711a1a8" providerId="LiveId" clId="{03516948-7ABB-4AB3-8BF9-C4F7EF8DF91B}"/>
    <pc:docChg chg="undo custSel modSld">
      <pc:chgData name="Arno Gaelens" userId="b33a77c6d711a1a8" providerId="LiveId" clId="{03516948-7ABB-4AB3-8BF9-C4F7EF8DF91B}" dt="2023-10-03T12:49:40.399" v="415" actId="20577"/>
      <pc:docMkLst>
        <pc:docMk/>
      </pc:docMkLst>
      <pc:sldChg chg="modNotesTx">
        <pc:chgData name="Arno Gaelens" userId="b33a77c6d711a1a8" providerId="LiveId" clId="{03516948-7ABB-4AB3-8BF9-C4F7EF8DF91B}" dt="2023-10-03T11:50:50.060" v="223" actId="20577"/>
        <pc:sldMkLst>
          <pc:docMk/>
          <pc:sldMk cId="1538245395" sldId="329"/>
        </pc:sldMkLst>
      </pc:sldChg>
      <pc:sldChg chg="modNotesTx">
        <pc:chgData name="Arno Gaelens" userId="b33a77c6d711a1a8" providerId="LiveId" clId="{03516948-7ABB-4AB3-8BF9-C4F7EF8DF91B}" dt="2023-10-03T12:49:40.399" v="415" actId="20577"/>
        <pc:sldMkLst>
          <pc:docMk/>
          <pc:sldMk cId="979296531" sldId="3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1574547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265001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368664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Wanneer</a:t>
            </a:r>
            <a:r>
              <a:rPr lang="en-GB" dirty="0"/>
              <a:t> op calc </a:t>
            </a:r>
            <a:r>
              <a:rPr lang="en-GB" dirty="0" err="1"/>
              <a:t>gedrukt</a:t>
            </a:r>
            <a:r>
              <a:rPr lang="en-GB" dirty="0"/>
              <a:t> </a:t>
            </a:r>
            <a:r>
              <a:rPr lang="en-GB" dirty="0" err="1"/>
              <a:t>wordt</a:t>
            </a:r>
            <a:r>
              <a:rPr lang="en-GB" dirty="0"/>
              <a:t> </a:t>
            </a:r>
            <a:r>
              <a:rPr lang="en-GB" dirty="0" err="1"/>
              <a:t>wordt</a:t>
            </a:r>
            <a:r>
              <a:rPr lang="en-GB" dirty="0"/>
              <a:t> </a:t>
            </a:r>
            <a:r>
              <a:rPr lang="en-GB" dirty="0" err="1"/>
              <a:t>gemiddelde</a:t>
            </a:r>
            <a:r>
              <a:rPr lang="en-GB" dirty="0"/>
              <a:t> op 0 </a:t>
            </a:r>
            <a:r>
              <a:rPr lang="en-GB" dirty="0" err="1"/>
              <a:t>gezet</a:t>
            </a:r>
            <a:r>
              <a:rPr lang="en-GB" dirty="0"/>
              <a:t>. </a:t>
            </a:r>
            <a:r>
              <a:rPr lang="en-GB" dirty="0" err="1"/>
              <a:t>Daarna</a:t>
            </a:r>
            <a:r>
              <a:rPr lang="en-GB" dirty="0"/>
              <a:t> </a:t>
            </a:r>
            <a:r>
              <a:rPr lang="en-GB" dirty="0" err="1"/>
              <a:t>wordt</a:t>
            </a:r>
            <a:r>
              <a:rPr lang="en-GB" dirty="0"/>
              <a:t> </a:t>
            </a:r>
            <a:r>
              <a:rPr lang="en-GB" dirty="0" err="1"/>
              <a:t>gemiddlde</a:t>
            </a:r>
            <a:r>
              <a:rPr lang="en-GB" dirty="0"/>
              <a:t>  </a:t>
            </a:r>
            <a:r>
              <a:rPr lang="en-GB" dirty="0" err="1"/>
              <a:t>vervangenn</a:t>
            </a:r>
            <a:r>
              <a:rPr lang="en-GB" dirty="0"/>
              <a:t> door de text in box 123  </a:t>
            </a:r>
            <a:r>
              <a:rPr lang="en-GB" dirty="0" err="1"/>
              <a:t>te</a:t>
            </a:r>
            <a:r>
              <a:rPr lang="en-GB" dirty="0"/>
              <a:t> </a:t>
            </a:r>
            <a:r>
              <a:rPr lang="en-GB" dirty="0" err="1"/>
              <a:t>delen</a:t>
            </a:r>
            <a:r>
              <a:rPr lang="en-GB" dirty="0"/>
              <a:t> door 3. het label </a:t>
            </a:r>
            <a:r>
              <a:rPr lang="en-GB" dirty="0" err="1"/>
              <a:t>wordt</a:t>
            </a:r>
            <a:r>
              <a:rPr lang="en-GB" dirty="0"/>
              <a:t> ‘</a:t>
            </a:r>
            <a:r>
              <a:rPr lang="en-GB" dirty="0" err="1"/>
              <a:t>gemiddelde</a:t>
            </a:r>
            <a:r>
              <a:rPr lang="en-GB" dirty="0"/>
              <a:t>’. </a:t>
            </a:r>
            <a:r>
              <a:rPr lang="en-GB" dirty="0" err="1"/>
              <a:t>Nadien</a:t>
            </a:r>
            <a:r>
              <a:rPr lang="en-GB" dirty="0"/>
              <a:t> if </a:t>
            </a:r>
            <a:r>
              <a:rPr lang="en-GB" dirty="0" err="1"/>
              <a:t>groter</a:t>
            </a:r>
            <a:r>
              <a:rPr lang="en-GB" dirty="0"/>
              <a:t> dan 95 -&gt; </a:t>
            </a:r>
            <a:r>
              <a:rPr lang="en-GB" dirty="0" err="1"/>
              <a:t>mooi</a:t>
            </a:r>
            <a:r>
              <a:rPr lang="en-GB" dirty="0"/>
              <a:t> </a:t>
            </a:r>
            <a:r>
              <a:rPr lang="en-GB" dirty="0" err="1"/>
              <a:t>gedaan</a:t>
            </a:r>
            <a:endParaRPr lang="en-BE" dirty="0"/>
          </a:p>
        </p:txBody>
      </p:sp>
    </p:spTree>
    <p:extLst>
      <p:ext uri="{BB962C8B-B14F-4D97-AF65-F5344CB8AC3E}">
        <p14:creationId xmlns:p14="http://schemas.microsoft.com/office/powerpoint/2010/main" val="2803514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 van de twee </a:t>
            </a:r>
            <a:r>
              <a:rPr lang="en-GB" dirty="0" err="1"/>
              <a:t>vorige</a:t>
            </a:r>
            <a:r>
              <a:rPr lang="en-GB" dirty="0"/>
              <a:t> </a:t>
            </a:r>
            <a:r>
              <a:rPr lang="en-GB" dirty="0" err="1"/>
              <a:t>startend</a:t>
            </a:r>
            <a:r>
              <a:rPr lang="en-GB" dirty="0"/>
              <a:t> </a:t>
            </a:r>
            <a:r>
              <a:rPr lang="en-GB" dirty="0" err="1"/>
              <a:t>bij</a:t>
            </a:r>
            <a:r>
              <a:rPr lang="en-GB" dirty="0"/>
              <a:t> </a:t>
            </a:r>
            <a:r>
              <a:rPr lang="en-GB" dirty="0" err="1"/>
              <a:t>nul</a:t>
            </a:r>
            <a:r>
              <a:rPr lang="en-GB" dirty="0"/>
              <a:t>.</a:t>
            </a:r>
          </a:p>
          <a:p>
            <a:endParaRPr lang="en-GB" dirty="0"/>
          </a:p>
          <a:p>
            <a:r>
              <a:rPr lang="en-GB" dirty="0" err="1"/>
              <a:t>Veelvoorkomende</a:t>
            </a:r>
            <a:r>
              <a:rPr lang="en-GB" dirty="0"/>
              <a:t> </a:t>
            </a:r>
            <a:r>
              <a:rPr lang="en-GB" dirty="0" err="1"/>
              <a:t>fout</a:t>
            </a:r>
            <a:r>
              <a:rPr lang="en-GB" dirty="0"/>
              <a:t>:</a:t>
            </a:r>
          </a:p>
          <a:p>
            <a:r>
              <a:rPr lang="en-GB"/>
              <a:t>Get good</a:t>
            </a:r>
            <a:endParaRPr lang="en-BE" dirty="0"/>
          </a:p>
        </p:txBody>
      </p:sp>
    </p:spTree>
    <p:extLst>
      <p:ext uri="{BB962C8B-B14F-4D97-AF65-F5344CB8AC3E}">
        <p14:creationId xmlns:p14="http://schemas.microsoft.com/office/powerpoint/2010/main" val="196271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17/12/2023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90860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8" name="Rechthoek 7"/>
          <p:cNvSpPr/>
          <p:nvPr userDrawn="1"/>
        </p:nvSpPr>
        <p:spPr bwMode="auto">
          <a:xfrm>
            <a:off x="-16088" y="-21560"/>
            <a:ext cx="9144000" cy="6372000"/>
          </a:xfrm>
          <a:prstGeom prst="rect">
            <a:avLst/>
          </a:prstGeom>
          <a:gradFill flip="none" rotWithShape="1">
            <a:gsLst>
              <a:gs pos="0">
                <a:srgbClr val="3BBB99"/>
              </a:gs>
              <a:gs pos="100000">
                <a:srgbClr val="278E74"/>
              </a:gs>
            </a:gsLst>
            <a:lin ang="0" scaled="1"/>
            <a:tileRect/>
          </a:gradFill>
          <a:ln w="9525" cap="flat" cmpd="sng" algn="ctr">
            <a:noFill/>
            <a:prstDash val="solid"/>
            <a:round/>
            <a:headEnd type="none" w="med" len="med"/>
            <a:tailEnd type="none" w="med" len="med"/>
          </a:ln>
          <a:effectLst/>
        </p:spPr>
        <p:txBody>
          <a:bodyPr lIns="0" tIns="0" rIns="0" bIns="0"/>
          <a:lstStyle/>
          <a:p>
            <a:pPr>
              <a:spcBef>
                <a:spcPct val="20000"/>
              </a:spcBef>
              <a:defRPr/>
            </a:pPr>
            <a:endParaRPr lang="nl-NL">
              <a:ea typeface="Arial" pitchFamily="-109" charset="0"/>
              <a:cs typeface="Arial" pitchFamily="-109" charset="0"/>
            </a:endParaRPr>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260901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6" name="Rechthoek 6"/>
          <p:cNvSpPr/>
          <p:nvPr/>
        </p:nvSpPr>
        <p:spPr>
          <a:xfrm>
            <a:off x="0" y="-1"/>
            <a:ext cx="9144000" cy="6207562"/>
          </a:xfrm>
          <a:prstGeom prst="rect">
            <a:avLst/>
          </a:prstGeom>
          <a:solidFill>
            <a:srgbClr val="DCE7F0"/>
          </a:solidFill>
          <a:ln w="12700">
            <a:miter lim="400000"/>
          </a:ln>
        </p:spPr>
        <p:txBody>
          <a:bodyPr lIns="45719" rIns="45719" anchor="ctr"/>
          <a:lstStyle/>
          <a:p>
            <a:pPr algn="ctr">
              <a:defRPr>
                <a:solidFill>
                  <a:srgbClr val="FFFFFF"/>
                </a:solidFill>
              </a:defRPr>
            </a:pPr>
            <a:endParaRPr/>
          </a:p>
        </p:txBody>
      </p:sp>
      <p:sp>
        <p:nvSpPr>
          <p:cNvPr id="37" name="Title Text"/>
          <p:cNvSpPr txBox="1">
            <a:spLocks noGrp="1"/>
          </p:cNvSpPr>
          <p:nvPr>
            <p:ph type="title"/>
          </p:nvPr>
        </p:nvSpPr>
        <p:spPr>
          <a:xfrm>
            <a:off x="576000" y="1800000"/>
            <a:ext cx="4921625" cy="2386801"/>
          </a:xfrm>
          <a:prstGeom prst="rect">
            <a:avLst/>
          </a:prstGeom>
        </p:spPr>
        <p:txBody>
          <a:bodyPr anchor="b"/>
          <a:lstStyle/>
          <a:p>
            <a:r>
              <a:t>Title Text</a:t>
            </a:r>
          </a:p>
        </p:txBody>
      </p:sp>
      <p:sp>
        <p:nvSpPr>
          <p:cNvPr id="38" name="Body Level One…"/>
          <p:cNvSpPr txBox="1">
            <a:spLocks noGrp="1"/>
          </p:cNvSpPr>
          <p:nvPr>
            <p:ph type="body" sz="quarter" idx="1"/>
          </p:nvPr>
        </p:nvSpPr>
        <p:spPr>
          <a:xfrm>
            <a:off x="576000" y="4359600"/>
            <a:ext cx="4921625"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Tijdelijke aanduiding voor afbeelding 2"/>
          <p:cNvSpPr>
            <a:spLocks noGrp="1"/>
          </p:cNvSpPr>
          <p:nvPr>
            <p:ph type="pic" sz="quarter" idx="13"/>
          </p:nvPr>
        </p:nvSpPr>
        <p:spPr>
          <a:xfrm>
            <a:off x="6071365" y="663108"/>
            <a:ext cx="2498894" cy="2366964"/>
          </a:xfrm>
          <a:prstGeom prst="rect">
            <a:avLst/>
          </a:prstGeom>
        </p:spPr>
        <p:txBody>
          <a:bodyPr lIns="91439" rIns="91439">
            <a:noAutofit/>
          </a:bodyPr>
          <a:lstStyle/>
          <a:p>
            <a:endParaRPr/>
          </a:p>
        </p:txBody>
      </p:sp>
      <p:sp>
        <p:nvSpPr>
          <p:cNvPr id="41" name="Tijdelijke aanduiding voor afbeelding 2"/>
          <p:cNvSpPr>
            <a:spLocks noGrp="1"/>
          </p:cNvSpPr>
          <p:nvPr>
            <p:ph type="pic" sz="quarter" idx="14"/>
          </p:nvPr>
        </p:nvSpPr>
        <p:spPr>
          <a:xfrm>
            <a:off x="6071363" y="3435334"/>
            <a:ext cx="2498894" cy="2366964"/>
          </a:xfrm>
          <a:prstGeom prst="rect">
            <a:avLst/>
          </a:prstGeom>
        </p:spPr>
        <p:txBody>
          <a:bodyPr lIns="91439" rIns="91439">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_White">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5998" y="1800000"/>
            <a:ext cx="4921202" cy="2386801"/>
          </a:xfrm>
          <a:prstGeom prst="rect">
            <a:avLst/>
          </a:prstGeom>
        </p:spPr>
        <p:txBody>
          <a:bodyPr anchor="b"/>
          <a:lstStyle/>
          <a:p>
            <a:r>
              <a:t>Title Text</a:t>
            </a:r>
          </a:p>
        </p:txBody>
      </p:sp>
      <p:sp>
        <p:nvSpPr>
          <p:cNvPr id="49" name="Body Level One…"/>
          <p:cNvSpPr txBox="1">
            <a:spLocks noGrp="1"/>
          </p:cNvSpPr>
          <p:nvPr>
            <p:ph type="body" sz="quarter" idx="1"/>
          </p:nvPr>
        </p:nvSpPr>
        <p:spPr>
          <a:xfrm>
            <a:off x="575998" y="4359600"/>
            <a:ext cx="4921202"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Tijdelijke aanduiding voor afbeelding 2"/>
          <p:cNvSpPr>
            <a:spLocks noGrp="1"/>
          </p:cNvSpPr>
          <p:nvPr>
            <p:ph type="pic" sz="quarter" idx="13"/>
          </p:nvPr>
        </p:nvSpPr>
        <p:spPr>
          <a:xfrm>
            <a:off x="6071365" y="663108"/>
            <a:ext cx="2498894" cy="2366964"/>
          </a:xfrm>
          <a:prstGeom prst="rect">
            <a:avLst/>
          </a:prstGeom>
        </p:spPr>
        <p:txBody>
          <a:bodyPr lIns="91439" rIns="91439">
            <a:noAutofit/>
          </a:bodyPr>
          <a:lstStyle/>
          <a:p>
            <a:endParaRPr/>
          </a:p>
        </p:txBody>
      </p:sp>
      <p:sp>
        <p:nvSpPr>
          <p:cNvPr id="52" name="Tijdelijke aanduiding voor afbeelding 2"/>
          <p:cNvSpPr>
            <a:spLocks noGrp="1"/>
          </p:cNvSpPr>
          <p:nvPr>
            <p:ph type="pic" sz="quarter" idx="14"/>
          </p:nvPr>
        </p:nvSpPr>
        <p:spPr>
          <a:xfrm>
            <a:off x="6071363" y="3435334"/>
            <a:ext cx="2498894" cy="2366964"/>
          </a:xfrm>
          <a:prstGeom prst="rect">
            <a:avLst/>
          </a:prstGeom>
        </p:spPr>
        <p:txBody>
          <a:bodyPr lIns="91439" rIns="91439">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9" name="Body Level One…"/>
          <p:cNvSpPr txBox="1">
            <a:spLocks noGrp="1"/>
          </p:cNvSpPr>
          <p:nvPr>
            <p:ph type="body" sz="half" idx="1"/>
          </p:nvPr>
        </p:nvSpPr>
        <p:spPr>
          <a:xfrm>
            <a:off x="576000" y="1656000"/>
            <a:ext cx="3924001" cy="43920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8" name="Body Level One…"/>
          <p:cNvSpPr txBox="1">
            <a:spLocks noGrp="1"/>
          </p:cNvSpPr>
          <p:nvPr>
            <p:ph type="body" sz="quarter" idx="1"/>
          </p:nvPr>
        </p:nvSpPr>
        <p:spPr>
          <a:xfrm>
            <a:off x="573458" y="1656000"/>
            <a:ext cx="3924002" cy="576001"/>
          </a:xfrm>
          <a:prstGeom prst="rect">
            <a:avLst/>
          </a:prstGeom>
        </p:spPr>
        <p:txBody>
          <a:bodyPr anchor="b"/>
          <a:lstStyle>
            <a:lvl1pPr marL="0" indent="0">
              <a:buSzTx/>
              <a:buFontTx/>
              <a:buNone/>
              <a:defRPr b="1"/>
            </a:lvl1pPr>
            <a:lvl2pPr marL="0" indent="457200">
              <a:buSzTx/>
              <a:buFontTx/>
              <a:buNone/>
              <a:defRPr b="1"/>
            </a:lvl2pPr>
            <a:lvl3pPr marL="0" indent="914400">
              <a:buSzTx/>
              <a:buFontTx/>
              <a:buNone/>
              <a:defRPr b="1"/>
            </a:lvl3pPr>
            <a:lvl4pPr marL="0" indent="1371600">
              <a:buSzTx/>
              <a:buFontTx/>
              <a:buNone/>
              <a:defRPr b="1"/>
            </a:lvl4pPr>
            <a:lvl5pPr marL="0" indent="1828800">
              <a:buSzTx/>
              <a:buFontTx/>
              <a:buNone/>
              <a:defRPr b="1"/>
            </a:lvl5pPr>
          </a:lstStyle>
          <a:p>
            <a:r>
              <a:t>Body Level One</a:t>
            </a:r>
          </a:p>
          <a:p>
            <a:pPr lvl="1"/>
            <a:r>
              <a:t>Body Level Two</a:t>
            </a:r>
          </a:p>
          <a:p>
            <a:pPr lvl="2"/>
            <a:r>
              <a:t>Body Level Three</a:t>
            </a:r>
          </a:p>
          <a:p>
            <a:pPr lvl="3"/>
            <a:r>
              <a:t>Body Level Four</a:t>
            </a:r>
          </a:p>
          <a:p>
            <a:pPr lvl="4"/>
            <a:r>
              <a:t>Body Level Five</a:t>
            </a:r>
          </a:p>
        </p:txBody>
      </p:sp>
      <p:sp>
        <p:nvSpPr>
          <p:cNvPr id="69" name="Text Placeholder 4"/>
          <p:cNvSpPr>
            <a:spLocks noGrp="1"/>
          </p:cNvSpPr>
          <p:nvPr>
            <p:ph type="body" sz="quarter" idx="13"/>
          </p:nvPr>
        </p:nvSpPr>
        <p:spPr>
          <a:xfrm>
            <a:off x="4629148" y="1656000"/>
            <a:ext cx="3924001" cy="576001"/>
          </a:xfrm>
          <a:prstGeom prst="rect">
            <a:avLst/>
          </a:prstGeom>
        </p:spPr>
        <p:txBody>
          <a:bodyPr anchor="b"/>
          <a:lstStyle/>
          <a:p>
            <a:pPr marL="0" indent="0">
              <a:buSzTx/>
              <a:buFontTx/>
              <a:buNone/>
              <a:defRPr b="1"/>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Header_Finish">
    <p:bg>
      <p:bgPr>
        <a:solidFill>
          <a:schemeClr val="accent1"/>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668772" y="860612"/>
            <a:ext cx="7806457" cy="4485176"/>
          </a:xfrm>
          <a:prstGeom prst="rect">
            <a:avLst/>
          </a:prstGeom>
        </p:spPr>
        <p:txBody>
          <a:bodyPr/>
          <a:lstStyle>
            <a:lvl1pPr algn="ctr">
              <a:defRPr sz="4800">
                <a:solidFill>
                  <a:srgbClr val="FFFFFF"/>
                </a:solidFill>
              </a:defRPr>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01" name="Rechthoek 6"/>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Rechthoek 7"/>
          <p:cNvSpPr/>
          <p:nvPr/>
        </p:nvSpPr>
        <p:spPr>
          <a:xfrm>
            <a:off x="0" y="647997"/>
            <a:ext cx="9144000" cy="6210003"/>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103" name="Picture 15" descr="Picture 15"/>
          <p:cNvPicPr>
            <a:picLocks noChangeAspect="1"/>
          </p:cNvPicPr>
          <p:nvPr/>
        </p:nvPicPr>
        <p:blipFill>
          <a:blip r:embed="rId2"/>
          <a:stretch>
            <a:fillRect/>
          </a:stretch>
        </p:blipFill>
        <p:spPr>
          <a:xfrm>
            <a:off x="4495791" y="1350253"/>
            <a:ext cx="4648209" cy="5507748"/>
          </a:xfrm>
          <a:prstGeom prst="rect">
            <a:avLst/>
          </a:prstGeom>
          <a:ln w="12700">
            <a:miter lim="400000"/>
          </a:ln>
        </p:spPr>
      </p:pic>
      <p:pic>
        <p:nvPicPr>
          <p:cNvPr id="104" name="Afbeelding 8" descr="Afbeelding 8"/>
          <p:cNvPicPr>
            <a:picLocks noChangeAspect="1"/>
          </p:cNvPicPr>
          <p:nvPr/>
        </p:nvPicPr>
        <p:blipFill>
          <a:blip r:embed="rId3"/>
          <a:stretch>
            <a:fillRect/>
          </a:stretch>
        </p:blipFill>
        <p:spPr>
          <a:xfrm>
            <a:off x="359999" y="359999"/>
            <a:ext cx="2018136" cy="720001"/>
          </a:xfrm>
          <a:prstGeom prst="rect">
            <a:avLst/>
          </a:prstGeom>
          <a:ln w="12700">
            <a:miter lim="400000"/>
          </a:ln>
        </p:spPr>
      </p:pic>
      <p:sp>
        <p:nvSpPr>
          <p:cNvPr id="105" name="Title Text"/>
          <p:cNvSpPr txBox="1">
            <a:spLocks noGrp="1"/>
          </p:cNvSpPr>
          <p:nvPr>
            <p:ph type="title"/>
          </p:nvPr>
        </p:nvSpPr>
        <p:spPr>
          <a:xfrm>
            <a:off x="576000" y="1800000"/>
            <a:ext cx="6516951" cy="2386801"/>
          </a:xfrm>
          <a:prstGeom prst="rect">
            <a:avLst/>
          </a:prstGeom>
        </p:spPr>
        <p:txBody>
          <a:bodyPr/>
          <a:lstStyle>
            <a:lvl1pPr>
              <a:defRPr>
                <a:solidFill>
                  <a:srgbClr val="FFFFFF"/>
                </a:solidFill>
              </a:defRPr>
            </a:lvl1pPr>
          </a:lstStyle>
          <a:p>
            <a:r>
              <a:t>Title Text</a:t>
            </a:r>
          </a:p>
        </p:txBody>
      </p:sp>
      <p:sp>
        <p:nvSpPr>
          <p:cNvPr id="106" name="Body Level One…"/>
          <p:cNvSpPr txBox="1">
            <a:spLocks noGrp="1"/>
          </p:cNvSpPr>
          <p:nvPr>
            <p:ph type="body" sz="quarter" idx="1"/>
          </p:nvPr>
        </p:nvSpPr>
        <p:spPr>
          <a:xfrm>
            <a:off x="576003" y="4359604"/>
            <a:ext cx="6516948" cy="1655999"/>
          </a:xfrm>
          <a:prstGeom prst="rect">
            <a:avLst/>
          </a:prstGeom>
        </p:spPr>
        <p:txBody>
          <a:bodyPr lIns="0" tIns="0" rIns="0" bIns="0"/>
          <a:lstStyle>
            <a:lvl1pPr marL="0" indent="0">
              <a:buSzTx/>
              <a:buFontTx/>
              <a:buNone/>
              <a:defRPr>
                <a:solidFill>
                  <a:srgbClr val="FFFFFF"/>
                </a:solidFill>
              </a:defRPr>
            </a:lvl1pPr>
            <a:lvl2pPr marL="0" indent="457189">
              <a:buSzTx/>
              <a:buFontTx/>
              <a:buNone/>
              <a:defRPr>
                <a:solidFill>
                  <a:srgbClr val="FFFFFF"/>
                </a:solidFill>
              </a:defRPr>
            </a:lvl2pPr>
            <a:lvl3pPr marL="0" indent="914377">
              <a:buSzTx/>
              <a:buFontTx/>
              <a:buNone/>
              <a:defRPr>
                <a:solidFill>
                  <a:srgbClr val="FFFFFF"/>
                </a:solidFill>
              </a:defRPr>
            </a:lvl3pPr>
            <a:lvl4pPr marL="0" indent="1371565">
              <a:buSzTx/>
              <a:buFontTx/>
              <a:buNone/>
              <a:defRPr>
                <a:solidFill>
                  <a:srgbClr val="FFFFFF"/>
                </a:solidFill>
              </a:defRPr>
            </a:lvl4pPr>
            <a:lvl5pPr marL="0" indent="1828754">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65532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Header_White">
    <p:spTree>
      <p:nvGrpSpPr>
        <p:cNvPr id="1" name=""/>
        <p:cNvGrpSpPr/>
        <p:nvPr/>
      </p:nvGrpSpPr>
      <p:grpSpPr>
        <a:xfrm>
          <a:off x="0" y="0"/>
          <a:ext cx="0" cy="0"/>
          <a:chOff x="0" y="0"/>
          <a:chExt cx="0" cy="0"/>
        </a:xfrm>
      </p:grpSpPr>
      <p:pic>
        <p:nvPicPr>
          <p:cNvPr id="125" name="Picture 9" descr="Picture 9"/>
          <p:cNvPicPr>
            <a:picLocks noChangeAspect="1"/>
          </p:cNvPicPr>
          <p:nvPr/>
        </p:nvPicPr>
        <p:blipFill>
          <a:blip r:embed="rId2"/>
          <a:stretch>
            <a:fillRect/>
          </a:stretch>
        </p:blipFill>
        <p:spPr>
          <a:xfrm>
            <a:off x="4495791" y="702253"/>
            <a:ext cx="4648209" cy="5507748"/>
          </a:xfrm>
          <a:prstGeom prst="rect">
            <a:avLst/>
          </a:prstGeom>
          <a:ln w="12700">
            <a:miter lim="400000"/>
          </a:ln>
        </p:spPr>
      </p:pic>
      <p:sp>
        <p:nvSpPr>
          <p:cNvPr id="126" name="Title Text"/>
          <p:cNvSpPr txBox="1">
            <a:spLocks noGrp="1"/>
          </p:cNvSpPr>
          <p:nvPr>
            <p:ph type="title"/>
          </p:nvPr>
        </p:nvSpPr>
        <p:spPr>
          <a:xfrm>
            <a:off x="575998" y="1800000"/>
            <a:ext cx="6516953" cy="2386801"/>
          </a:xfrm>
          <a:prstGeom prst="rect">
            <a:avLst/>
          </a:prstGeom>
        </p:spPr>
        <p:txBody>
          <a:bodyPr anchor="b"/>
          <a:lstStyle/>
          <a:p>
            <a:r>
              <a:t>Title Text</a:t>
            </a:r>
          </a:p>
        </p:txBody>
      </p:sp>
      <p:sp>
        <p:nvSpPr>
          <p:cNvPr id="127" name="Body Level One…"/>
          <p:cNvSpPr txBox="1">
            <a:spLocks noGrp="1"/>
          </p:cNvSpPr>
          <p:nvPr>
            <p:ph type="body" sz="quarter" idx="1"/>
          </p:nvPr>
        </p:nvSpPr>
        <p:spPr>
          <a:xfrm>
            <a:off x="575998" y="4359600"/>
            <a:ext cx="6516953"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6"/>
          <p:cNvSpPr/>
          <p:nvPr/>
        </p:nvSpPr>
        <p:spPr>
          <a:xfrm>
            <a:off x="0" y="6210000"/>
            <a:ext cx="9144000" cy="64800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3" name="Afbeelding 7" descr="Afbeelding 7"/>
          <p:cNvPicPr>
            <a:picLocks noChangeAspect="1"/>
          </p:cNvPicPr>
          <p:nvPr/>
        </p:nvPicPr>
        <p:blipFill>
          <a:blip r:embed="rId13"/>
          <a:stretch>
            <a:fillRect/>
          </a:stretch>
        </p:blipFill>
        <p:spPr>
          <a:xfrm>
            <a:off x="7993199" y="6353998"/>
            <a:ext cx="1008306" cy="360001"/>
          </a:xfrm>
          <a:prstGeom prst="rect">
            <a:avLst/>
          </a:prstGeom>
          <a:ln w="12700">
            <a:miter lim="400000"/>
          </a:ln>
        </p:spPr>
      </p:pic>
      <p:sp>
        <p:nvSpPr>
          <p:cNvPr id="4" name="Slide Number"/>
          <p:cNvSpPr txBox="1">
            <a:spLocks noGrp="1"/>
          </p:cNvSpPr>
          <p:nvPr>
            <p:ph type="sldNum" sz="quarter" idx="2"/>
          </p:nvPr>
        </p:nvSpPr>
        <p:spPr>
          <a:xfrm>
            <a:off x="576000" y="6466227"/>
            <a:ext cx="153963" cy="135546"/>
          </a:xfrm>
          <a:prstGeom prst="rect">
            <a:avLst/>
          </a:prstGeom>
          <a:ln w="12700">
            <a:miter lim="400000"/>
          </a:ln>
        </p:spPr>
        <p:txBody>
          <a:bodyPr wrap="none" lIns="0" tIns="0" rIns="0" bIns="0" anchor="ctr">
            <a:spAutoFit/>
          </a:bodyPr>
          <a:lstStyle>
            <a:lvl1pPr>
              <a:defRPr sz="1000">
                <a:solidFill>
                  <a:srgbClr val="FFFFFF"/>
                </a:solidFill>
              </a:defRPr>
            </a:lvl1pPr>
          </a:lstStyle>
          <a:p>
            <a:fld id="{86CB4B4D-7CA3-9044-876B-883B54F8677D}" type="slidenum">
              <a:t>‹#›</a:t>
            </a:fld>
            <a:endParaRPr/>
          </a:p>
        </p:txBody>
      </p:sp>
      <p:sp>
        <p:nvSpPr>
          <p:cNvPr id="5" name="Body Level One…"/>
          <p:cNvSpPr txBox="1">
            <a:spLocks noGrp="1"/>
          </p:cNvSpPr>
          <p:nvPr>
            <p:ph type="body" idx="1"/>
          </p:nvPr>
        </p:nvSpPr>
        <p:spPr>
          <a:xfrm>
            <a:off x="576262" y="1655998"/>
            <a:ext cx="7991476" cy="4392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576000" y="215999"/>
            <a:ext cx="7991738" cy="1152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60" r:id="rId9"/>
    <p:sldLayoutId id="2147483661" r:id="rId10"/>
    <p:sldLayoutId id="2147483662" r:id="rId11"/>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9pPr>
    </p:titleStyle>
    <p:body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4572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9144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13716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18288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22860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27432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32004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36576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1.wdp"/><Relationship Id="rId4" Type="http://schemas.openxmlformats.org/officeDocument/2006/relationships/image" Target="../media/image20.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16F8-2761-4143-8535-2247D4ABFDDE}"/>
              </a:ext>
            </a:extLst>
          </p:cNvPr>
          <p:cNvSpPr>
            <a:spLocks noGrp="1"/>
          </p:cNvSpPr>
          <p:nvPr>
            <p:ph type="title"/>
          </p:nvPr>
        </p:nvSpPr>
        <p:spPr/>
        <p:txBody>
          <a:bodyPr/>
          <a:lstStyle/>
          <a:p>
            <a:r>
              <a:rPr lang="fr-BE" dirty="0" err="1"/>
              <a:t>Computationeel</a:t>
            </a:r>
            <a:r>
              <a:rPr lang="fr-BE" dirty="0"/>
              <a:t> </a:t>
            </a:r>
            <a:r>
              <a:rPr lang="fr-BE" dirty="0" err="1"/>
              <a:t>denken</a:t>
            </a:r>
            <a:br>
              <a:rPr lang="fr-BE" dirty="0"/>
            </a:br>
            <a:r>
              <a:rPr lang="fr-BE" dirty="0"/>
              <a:t>hoorcollege 2</a:t>
            </a:r>
            <a:endParaRPr lang="en-BE" dirty="0"/>
          </a:p>
        </p:txBody>
      </p:sp>
      <p:sp>
        <p:nvSpPr>
          <p:cNvPr id="3" name="Text Placeholder 2">
            <a:extLst>
              <a:ext uri="{FF2B5EF4-FFF2-40B4-BE49-F238E27FC236}">
                <a16:creationId xmlns:a16="http://schemas.microsoft.com/office/drawing/2014/main" id="{5BD1A71E-A1E0-441E-A591-F2CA3F5D997B}"/>
              </a:ext>
            </a:extLst>
          </p:cNvPr>
          <p:cNvSpPr>
            <a:spLocks noGrp="1"/>
          </p:cNvSpPr>
          <p:nvPr>
            <p:ph type="body" sz="quarter" idx="1"/>
          </p:nvPr>
        </p:nvSpPr>
        <p:spPr/>
        <p:txBody>
          <a:bodyPr/>
          <a:lstStyle/>
          <a:p>
            <a:r>
              <a:rPr lang="fr-BE" dirty="0"/>
              <a:t>Vincent Naessens</a:t>
            </a:r>
            <a:endParaRPr lang="en-BE" dirty="0"/>
          </a:p>
        </p:txBody>
      </p:sp>
    </p:spTree>
    <p:extLst>
      <p:ext uri="{BB962C8B-B14F-4D97-AF65-F5344CB8AC3E}">
        <p14:creationId xmlns:p14="http://schemas.microsoft.com/office/powerpoint/2010/main" val="2656755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388F-D9C1-4F23-BF6B-135437C43F04}"/>
              </a:ext>
            </a:extLst>
          </p:cNvPr>
          <p:cNvSpPr>
            <a:spLocks noGrp="1"/>
          </p:cNvSpPr>
          <p:nvPr>
            <p:ph type="body" idx="1"/>
          </p:nvPr>
        </p:nvSpPr>
        <p:spPr/>
        <p:txBody>
          <a:bodyPr/>
          <a:lstStyle/>
          <a:p>
            <a:r>
              <a:rPr lang="nl-BE" dirty="0">
                <a:cs typeface="Courier New" panose="02070309020205020404" pitchFamily="49" charset="0"/>
              </a:rPr>
              <a:t>Een </a:t>
            </a:r>
            <a:r>
              <a:rPr lang="nl-BE" u="sng" dirty="0">
                <a:cs typeface="Courier New" panose="02070309020205020404" pitchFamily="49" charset="0"/>
              </a:rPr>
              <a:t>relationele operator </a:t>
            </a:r>
            <a:r>
              <a:rPr lang="nl-BE" dirty="0">
                <a:cs typeface="Courier New" panose="02070309020205020404" pitchFamily="49" charset="0"/>
              </a:rPr>
              <a:t>vergelijkt twee waarden, en geeft als resultaat een </a:t>
            </a:r>
            <a:r>
              <a:rPr lang="nl-BE" dirty="0" err="1">
                <a:cs typeface="Courier New" panose="02070309020205020404" pitchFamily="49" charset="0"/>
              </a:rPr>
              <a:t>Boolean</a:t>
            </a:r>
            <a:r>
              <a:rPr lang="nl-BE" dirty="0">
                <a:cs typeface="Courier New" panose="02070309020205020404" pitchFamily="49" charset="0"/>
              </a:rPr>
              <a:t> (</a:t>
            </a:r>
            <a:r>
              <a:rPr lang="nl-BE" dirty="0" err="1">
                <a:latin typeface="Courier New" panose="02070309020205020404" pitchFamily="49" charset="0"/>
                <a:cs typeface="Courier New" panose="02070309020205020404" pitchFamily="49" charset="0"/>
              </a:rPr>
              <a:t>true</a:t>
            </a:r>
            <a:r>
              <a:rPr lang="nl-BE" dirty="0">
                <a:cs typeface="Courier New" panose="02070309020205020404" pitchFamily="49" charset="0"/>
              </a:rPr>
              <a:t> of </a:t>
            </a:r>
            <a:r>
              <a:rPr lang="nl-BE" dirty="0" err="1">
                <a:latin typeface="Courier New" panose="02070309020205020404" pitchFamily="49" charset="0"/>
                <a:cs typeface="Courier New" panose="02070309020205020404" pitchFamily="49" charset="0"/>
              </a:rPr>
              <a:t>false</a:t>
            </a:r>
            <a:r>
              <a:rPr lang="nl-BE" dirty="0">
                <a:cs typeface="Courier New" panose="02070309020205020404" pitchFamily="49" charset="0"/>
              </a:rPr>
              <a:t>) terug.</a:t>
            </a:r>
          </a:p>
          <a:p>
            <a:endParaRPr lang="nl-BE" sz="1200" dirty="0">
              <a:cs typeface="Courier New" panose="02070309020205020404" pitchFamily="49" charset="0"/>
            </a:endParaRPr>
          </a:p>
          <a:p>
            <a:endParaRPr lang="nl-BE" sz="1200" dirty="0">
              <a:cs typeface="Courier New" panose="02070309020205020404" pitchFamily="49" charset="0"/>
            </a:endParaRPr>
          </a:p>
          <a:p>
            <a:pPr lvl="1"/>
            <a:r>
              <a:rPr lang="nl-BE" sz="2000" dirty="0">
                <a:latin typeface="Courier New" panose="02070309020205020404" pitchFamily="49" charset="0"/>
                <a:cs typeface="Courier New" panose="02070309020205020404" pitchFamily="49" charset="0"/>
              </a:rPr>
              <a:t>7 = 6 		</a:t>
            </a:r>
            <a:r>
              <a:rPr lang="nl-BE" sz="2000" dirty="0">
                <a:latin typeface="Courier New" panose="02070309020205020404" pitchFamily="49" charset="0"/>
                <a:cs typeface="Courier New" panose="02070309020205020404" pitchFamily="49" charset="0"/>
                <a:sym typeface="Wingdings" panose="05000000000000000000" pitchFamily="2" charset="2"/>
              </a:rPr>
              <a:t> </a:t>
            </a:r>
            <a:r>
              <a:rPr lang="nl-BE" sz="2000" dirty="0" err="1">
                <a:latin typeface="Courier New" panose="02070309020205020404" pitchFamily="49" charset="0"/>
                <a:cs typeface="Courier New" panose="02070309020205020404" pitchFamily="49" charset="0"/>
                <a:sym typeface="Wingdings" panose="05000000000000000000" pitchFamily="2" charset="2"/>
              </a:rPr>
              <a:t>false</a:t>
            </a:r>
            <a:endParaRPr lang="nl-BE" sz="2000" dirty="0">
              <a:latin typeface="Courier New" panose="02070309020205020404" pitchFamily="49" charset="0"/>
              <a:cs typeface="Courier New" panose="02070309020205020404" pitchFamily="49" charset="0"/>
              <a:sym typeface="Wingdings" panose="05000000000000000000" pitchFamily="2" charset="2"/>
            </a:endParaRPr>
          </a:p>
          <a:p>
            <a:pPr lvl="1"/>
            <a:r>
              <a:rPr lang="nl-BE" sz="2000" dirty="0">
                <a:latin typeface="Courier New" panose="02070309020205020404" pitchFamily="49" charset="0"/>
                <a:cs typeface="Courier New" panose="02070309020205020404" pitchFamily="49" charset="0"/>
                <a:sym typeface="Wingdings" panose="05000000000000000000" pitchFamily="2" charset="2"/>
              </a:rPr>
              <a:t>3 + 5 &lt; 10 	 </a:t>
            </a:r>
            <a:r>
              <a:rPr lang="nl-BE" sz="2000" dirty="0" err="1">
                <a:latin typeface="Courier New" panose="02070309020205020404" pitchFamily="49" charset="0"/>
                <a:cs typeface="Courier New" panose="02070309020205020404" pitchFamily="49" charset="0"/>
                <a:sym typeface="Wingdings" panose="05000000000000000000" pitchFamily="2" charset="2"/>
              </a:rPr>
              <a:t>true</a:t>
            </a:r>
            <a:endParaRPr lang="nl-BE" sz="2000" dirty="0">
              <a:latin typeface="Courier New" panose="02070309020205020404" pitchFamily="49" charset="0"/>
              <a:cs typeface="Courier New" panose="02070309020205020404" pitchFamily="49" charset="0"/>
              <a:sym typeface="Wingdings" panose="05000000000000000000" pitchFamily="2" charset="2"/>
            </a:endParaRPr>
          </a:p>
          <a:p>
            <a:pPr lvl="1"/>
            <a:r>
              <a:rPr lang="nl-BE" sz="2000" dirty="0">
                <a:latin typeface="Courier New" panose="02070309020205020404" pitchFamily="49" charset="0"/>
                <a:cs typeface="Courier New" panose="02070309020205020404" pitchFamily="49" charset="0"/>
              </a:rPr>
              <a:t>7 – 4 &gt; 8	</a:t>
            </a:r>
            <a:r>
              <a:rPr lang="nl-BE" sz="2000" dirty="0">
                <a:latin typeface="Courier New" panose="02070309020205020404" pitchFamily="49" charset="0"/>
                <a:cs typeface="Courier New" panose="02070309020205020404" pitchFamily="49" charset="0"/>
                <a:sym typeface="Wingdings" panose="05000000000000000000" pitchFamily="2" charset="2"/>
              </a:rPr>
              <a:t> </a:t>
            </a:r>
            <a:r>
              <a:rPr lang="nl-BE" sz="2000" dirty="0" err="1">
                <a:latin typeface="Courier New" panose="02070309020205020404" pitchFamily="49" charset="0"/>
                <a:cs typeface="Courier New" panose="02070309020205020404" pitchFamily="49" charset="0"/>
                <a:sym typeface="Wingdings" panose="05000000000000000000" pitchFamily="2" charset="2"/>
              </a:rPr>
              <a:t>false</a:t>
            </a:r>
            <a:endParaRPr lang="en-BE" sz="2000" dirty="0"/>
          </a:p>
        </p:txBody>
      </p:sp>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Relational</a:t>
            </a:r>
            <a:r>
              <a:rPr lang="fr-BE" dirty="0"/>
              <a:t> </a:t>
            </a:r>
            <a:r>
              <a:rPr lang="fr-BE" dirty="0" err="1"/>
              <a:t>operators</a:t>
            </a:r>
            <a:endParaRPr lang="en-BE" dirty="0"/>
          </a:p>
        </p:txBody>
      </p:sp>
      <p:pic>
        <p:nvPicPr>
          <p:cNvPr id="4" name="Picture 2" descr="http://appinventor.mit.edu/explore/sites/all/files/UserGuide/blocks/math/equal.png">
            <a:extLst>
              <a:ext uri="{FF2B5EF4-FFF2-40B4-BE49-F238E27FC236}">
                <a16:creationId xmlns:a16="http://schemas.microsoft.com/office/drawing/2014/main" id="{72FB9923-14A5-459F-BBB8-4F97D9C42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84" y="2496492"/>
            <a:ext cx="1093558" cy="537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appinventor.mit.edu/explore/sites/all/files/UserGuide/blocks/math/notequal.png">
            <a:extLst>
              <a:ext uri="{FF2B5EF4-FFF2-40B4-BE49-F238E27FC236}">
                <a16:creationId xmlns:a16="http://schemas.microsoft.com/office/drawing/2014/main" id="{32D6AD7F-BFA6-4F47-92BC-B1183AF46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942" y="2554571"/>
            <a:ext cx="1093558" cy="468668"/>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3">
            <a:extLst>
              <a:ext uri="{FF2B5EF4-FFF2-40B4-BE49-F238E27FC236}">
                <a16:creationId xmlns:a16="http://schemas.microsoft.com/office/drawing/2014/main" id="{38194458-6E84-4F30-BFDB-69B215ED6D9D}"/>
              </a:ext>
            </a:extLst>
          </p:cNvPr>
          <p:cNvPicPr>
            <a:picLocks noChangeAspect="1"/>
          </p:cNvPicPr>
          <p:nvPr/>
        </p:nvPicPr>
        <p:blipFill>
          <a:blip r:embed="rId4"/>
          <a:stretch>
            <a:fillRect/>
          </a:stretch>
        </p:blipFill>
        <p:spPr>
          <a:xfrm>
            <a:off x="1874242" y="2480329"/>
            <a:ext cx="1152142" cy="585835"/>
          </a:xfrm>
          <a:prstGeom prst="rect">
            <a:avLst/>
          </a:prstGeom>
        </p:spPr>
      </p:pic>
      <p:pic>
        <p:nvPicPr>
          <p:cNvPr id="7" name="Afbeelding 7">
            <a:extLst>
              <a:ext uri="{FF2B5EF4-FFF2-40B4-BE49-F238E27FC236}">
                <a16:creationId xmlns:a16="http://schemas.microsoft.com/office/drawing/2014/main" id="{E7B85E42-1C6B-48A3-BD4F-C619FE24CDE7}"/>
              </a:ext>
            </a:extLst>
          </p:cNvPr>
          <p:cNvPicPr>
            <a:picLocks noChangeAspect="1"/>
          </p:cNvPicPr>
          <p:nvPr/>
        </p:nvPicPr>
        <p:blipFill>
          <a:blip r:embed="rId5"/>
          <a:stretch>
            <a:fillRect/>
          </a:stretch>
        </p:blipFill>
        <p:spPr>
          <a:xfrm>
            <a:off x="5198667" y="2513482"/>
            <a:ext cx="1074030" cy="488196"/>
          </a:xfrm>
          <a:prstGeom prst="rect">
            <a:avLst/>
          </a:prstGeom>
        </p:spPr>
      </p:pic>
      <p:pic>
        <p:nvPicPr>
          <p:cNvPr id="8" name="Afbeelding 15">
            <a:extLst>
              <a:ext uri="{FF2B5EF4-FFF2-40B4-BE49-F238E27FC236}">
                <a16:creationId xmlns:a16="http://schemas.microsoft.com/office/drawing/2014/main" id="{849266FF-0927-42CD-9CEA-193077E68462}"/>
              </a:ext>
            </a:extLst>
          </p:cNvPr>
          <p:cNvPicPr>
            <a:picLocks noChangeAspect="1"/>
          </p:cNvPicPr>
          <p:nvPr/>
        </p:nvPicPr>
        <p:blipFill>
          <a:blip r:embed="rId6"/>
          <a:stretch>
            <a:fillRect/>
          </a:stretch>
        </p:blipFill>
        <p:spPr>
          <a:xfrm>
            <a:off x="2996905" y="2508199"/>
            <a:ext cx="1103322" cy="458904"/>
          </a:xfrm>
          <a:prstGeom prst="rect">
            <a:avLst/>
          </a:prstGeom>
        </p:spPr>
      </p:pic>
      <p:pic>
        <p:nvPicPr>
          <p:cNvPr id="9" name="Afbeelding 16">
            <a:extLst>
              <a:ext uri="{FF2B5EF4-FFF2-40B4-BE49-F238E27FC236}">
                <a16:creationId xmlns:a16="http://schemas.microsoft.com/office/drawing/2014/main" id="{21CFD502-2053-46B7-BF3B-9B6EB9B26A73}"/>
              </a:ext>
            </a:extLst>
          </p:cNvPr>
          <p:cNvPicPr>
            <a:picLocks noChangeAspect="1"/>
          </p:cNvPicPr>
          <p:nvPr/>
        </p:nvPicPr>
        <p:blipFill>
          <a:blip r:embed="rId7"/>
          <a:stretch>
            <a:fillRect/>
          </a:stretch>
        </p:blipFill>
        <p:spPr>
          <a:xfrm>
            <a:off x="6292225" y="2505653"/>
            <a:ext cx="1122849" cy="517487"/>
          </a:xfrm>
          <a:prstGeom prst="rect">
            <a:avLst/>
          </a:prstGeom>
        </p:spPr>
      </p:pic>
      <p:pic>
        <p:nvPicPr>
          <p:cNvPr id="10" name="Afbeelding 4">
            <a:extLst>
              <a:ext uri="{FF2B5EF4-FFF2-40B4-BE49-F238E27FC236}">
                <a16:creationId xmlns:a16="http://schemas.microsoft.com/office/drawing/2014/main" id="{430226C2-6E17-4770-AF60-08C0C8B0C865}"/>
              </a:ext>
            </a:extLst>
          </p:cNvPr>
          <p:cNvPicPr>
            <a:picLocks noChangeAspect="1"/>
          </p:cNvPicPr>
          <p:nvPr/>
        </p:nvPicPr>
        <p:blipFill rotWithShape="1">
          <a:blip r:embed="rId8"/>
          <a:srcRect l="11984" r="9213" b="72491"/>
          <a:stretch/>
        </p:blipFill>
        <p:spPr>
          <a:xfrm>
            <a:off x="221612" y="4491380"/>
            <a:ext cx="3807777" cy="719058"/>
          </a:xfrm>
          <a:prstGeom prst="rect">
            <a:avLst/>
          </a:prstGeom>
        </p:spPr>
      </p:pic>
      <p:pic>
        <p:nvPicPr>
          <p:cNvPr id="11" name="Afbeelding 4">
            <a:extLst>
              <a:ext uri="{FF2B5EF4-FFF2-40B4-BE49-F238E27FC236}">
                <a16:creationId xmlns:a16="http://schemas.microsoft.com/office/drawing/2014/main" id="{A899678C-E37D-4E83-A6F0-E713A9AF3DFE}"/>
              </a:ext>
            </a:extLst>
          </p:cNvPr>
          <p:cNvPicPr>
            <a:picLocks noChangeAspect="1"/>
          </p:cNvPicPr>
          <p:nvPr/>
        </p:nvPicPr>
        <p:blipFill rotWithShape="1">
          <a:blip r:embed="rId8"/>
          <a:srcRect l="18174" t="33554" r="15710" b="35584"/>
          <a:stretch/>
        </p:blipFill>
        <p:spPr>
          <a:xfrm>
            <a:off x="4571869" y="4450024"/>
            <a:ext cx="3366595" cy="850085"/>
          </a:xfrm>
          <a:prstGeom prst="rect">
            <a:avLst/>
          </a:prstGeom>
        </p:spPr>
      </p:pic>
      <p:pic>
        <p:nvPicPr>
          <p:cNvPr id="12" name="Afbeelding 4">
            <a:extLst>
              <a:ext uri="{FF2B5EF4-FFF2-40B4-BE49-F238E27FC236}">
                <a16:creationId xmlns:a16="http://schemas.microsoft.com/office/drawing/2014/main" id="{18251871-99BB-444E-A769-FEDAD178FC5A}"/>
              </a:ext>
            </a:extLst>
          </p:cNvPr>
          <p:cNvPicPr>
            <a:picLocks noChangeAspect="1"/>
          </p:cNvPicPr>
          <p:nvPr/>
        </p:nvPicPr>
        <p:blipFill rotWithShape="1">
          <a:blip r:embed="rId8"/>
          <a:srcRect t="69038"/>
          <a:stretch/>
        </p:blipFill>
        <p:spPr>
          <a:xfrm>
            <a:off x="2155204" y="5340481"/>
            <a:ext cx="5023034" cy="841295"/>
          </a:xfrm>
          <a:prstGeom prst="rect">
            <a:avLst/>
          </a:prstGeom>
        </p:spPr>
      </p:pic>
      <p:pic>
        <p:nvPicPr>
          <p:cNvPr id="13" name="Afbeelding 8">
            <a:extLst>
              <a:ext uri="{FF2B5EF4-FFF2-40B4-BE49-F238E27FC236}">
                <a16:creationId xmlns:a16="http://schemas.microsoft.com/office/drawing/2014/main" id="{0BBF7757-5540-4BEE-83F5-ED79440358D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641" b="95515" l="2322" r="96352">
                        <a14:foregroundMark x1="50083" y1="84718" x2="50083" y2="84718"/>
                        <a14:foregroundMark x1="50083" y1="84718" x2="47595" y2="65781"/>
                        <a14:foregroundMark x1="47595" y1="65781" x2="54063" y2="83555"/>
                        <a14:foregroundMark x1="54063" y1="83555" x2="52405" y2="95847"/>
                        <a14:foregroundMark x1="92371" y1="43854" x2="92371" y2="43854"/>
                        <a14:foregroundMark x1="96352" y1="45847" x2="96352" y2="45847"/>
                        <a14:foregroundMark x1="23217" y1="7973" x2="23217" y2="7973"/>
                        <a14:foregroundMark x1="6468" y1="16279" x2="6468" y2="16279"/>
                        <a14:foregroundMark x1="2322" y1="16944" x2="2322" y2="16944"/>
                      </a14:backgroundRemoval>
                    </a14:imgEffect>
                  </a14:imgLayer>
                </a14:imgProps>
              </a:ext>
            </a:extLst>
          </a:blip>
          <a:stretch>
            <a:fillRect/>
          </a:stretch>
        </p:blipFill>
        <p:spPr>
          <a:xfrm>
            <a:off x="7744542" y="128694"/>
            <a:ext cx="1241366" cy="1239307"/>
          </a:xfrm>
          <a:prstGeom prst="rect">
            <a:avLst/>
          </a:prstGeom>
        </p:spPr>
      </p:pic>
    </p:spTree>
    <p:extLst>
      <p:ext uri="{BB962C8B-B14F-4D97-AF65-F5344CB8AC3E}">
        <p14:creationId xmlns:p14="http://schemas.microsoft.com/office/powerpoint/2010/main" val="21078227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Decision</a:t>
            </a:r>
            <a:r>
              <a:rPr lang="fr-BE" dirty="0"/>
              <a:t> blocks</a:t>
            </a:r>
            <a:endParaRPr lang="en-BE" dirty="0"/>
          </a:p>
        </p:txBody>
      </p:sp>
      <p:pic>
        <p:nvPicPr>
          <p:cNvPr id="4" name="Afbeelding 3">
            <a:extLst>
              <a:ext uri="{FF2B5EF4-FFF2-40B4-BE49-F238E27FC236}">
                <a16:creationId xmlns:a16="http://schemas.microsoft.com/office/drawing/2014/main" id="{A2367426-BB09-4DDF-A677-F05E806ED19B}"/>
              </a:ext>
            </a:extLst>
          </p:cNvPr>
          <p:cNvPicPr>
            <a:picLocks noChangeAspect="1"/>
          </p:cNvPicPr>
          <p:nvPr/>
        </p:nvPicPr>
        <p:blipFill>
          <a:blip r:embed="rId2"/>
          <a:stretch>
            <a:fillRect/>
          </a:stretch>
        </p:blipFill>
        <p:spPr>
          <a:xfrm>
            <a:off x="430238" y="1571040"/>
            <a:ext cx="5992204" cy="1330437"/>
          </a:xfrm>
          <a:prstGeom prst="rect">
            <a:avLst/>
          </a:prstGeom>
        </p:spPr>
      </p:pic>
      <p:pic>
        <p:nvPicPr>
          <p:cNvPr id="5" name="Afbeelding 4">
            <a:extLst>
              <a:ext uri="{FF2B5EF4-FFF2-40B4-BE49-F238E27FC236}">
                <a16:creationId xmlns:a16="http://schemas.microsoft.com/office/drawing/2014/main" id="{06E77EB5-FAB9-42E0-A16D-7F5F0FC8D685}"/>
              </a:ext>
            </a:extLst>
          </p:cNvPr>
          <p:cNvPicPr>
            <a:picLocks noChangeAspect="1"/>
          </p:cNvPicPr>
          <p:nvPr/>
        </p:nvPicPr>
        <p:blipFill>
          <a:blip r:embed="rId3"/>
          <a:stretch>
            <a:fillRect/>
          </a:stretch>
        </p:blipFill>
        <p:spPr>
          <a:xfrm>
            <a:off x="576000" y="3769641"/>
            <a:ext cx="7482668" cy="1688567"/>
          </a:xfrm>
          <a:prstGeom prst="rect">
            <a:avLst/>
          </a:prstGeom>
        </p:spPr>
      </p:pic>
      <p:pic>
        <p:nvPicPr>
          <p:cNvPr id="6" name="Afbeelding 8">
            <a:extLst>
              <a:ext uri="{FF2B5EF4-FFF2-40B4-BE49-F238E27FC236}">
                <a16:creationId xmlns:a16="http://schemas.microsoft.com/office/drawing/2014/main" id="{935759BD-09AC-45ED-AB26-8F8B5CE022C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41" b="95515" l="2322" r="96352">
                        <a14:foregroundMark x1="50083" y1="84718" x2="50083" y2="84718"/>
                        <a14:foregroundMark x1="50083" y1="84718" x2="47595" y2="65781"/>
                        <a14:foregroundMark x1="47595" y1="65781" x2="54063" y2="83555"/>
                        <a14:foregroundMark x1="54063" y1="83555" x2="52405" y2="95847"/>
                        <a14:foregroundMark x1="92371" y1="43854" x2="92371" y2="43854"/>
                        <a14:foregroundMark x1="96352" y1="45847" x2="96352" y2="45847"/>
                        <a14:foregroundMark x1="23217" y1="7973" x2="23217" y2="7973"/>
                        <a14:foregroundMark x1="6468" y1="16279" x2="6468" y2="16279"/>
                        <a14:foregroundMark x1="2322" y1="16944" x2="2322" y2="16944"/>
                      </a14:backgroundRemoval>
                    </a14:imgEffect>
                  </a14:imgLayer>
                </a14:imgProps>
              </a:ext>
            </a:extLst>
          </a:blip>
          <a:stretch>
            <a:fillRect/>
          </a:stretch>
        </p:blipFill>
        <p:spPr>
          <a:xfrm>
            <a:off x="7744542" y="128694"/>
            <a:ext cx="1241366" cy="1239307"/>
          </a:xfrm>
          <a:prstGeom prst="rect">
            <a:avLst/>
          </a:prstGeom>
        </p:spPr>
      </p:pic>
    </p:spTree>
    <p:extLst>
      <p:ext uri="{BB962C8B-B14F-4D97-AF65-F5344CB8AC3E}">
        <p14:creationId xmlns:p14="http://schemas.microsoft.com/office/powerpoint/2010/main" val="7527473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A3C171F-5740-4C69-9134-34C5E828FFDE}"/>
              </a:ext>
            </a:extLst>
          </p:cNvPr>
          <p:cNvSpPr txBox="1">
            <a:spLocks/>
          </p:cNvSpPr>
          <p:nvPr/>
        </p:nvSpPr>
        <p:spPr>
          <a:xfrm>
            <a:off x="540000" y="180000"/>
            <a:ext cx="8334000" cy="900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9pPr>
          </a:lstStyle>
          <a:p>
            <a:pPr hangingPunct="1"/>
            <a:r>
              <a:rPr lang="nl-BE" dirty="0" err="1"/>
              <a:t>Average</a:t>
            </a:r>
            <a:r>
              <a:rPr lang="nl-BE" dirty="0"/>
              <a:t> App</a:t>
            </a:r>
          </a:p>
        </p:txBody>
      </p:sp>
      <p:pic>
        <p:nvPicPr>
          <p:cNvPr id="5" name="Afbeelding 3">
            <a:extLst>
              <a:ext uri="{FF2B5EF4-FFF2-40B4-BE49-F238E27FC236}">
                <a16:creationId xmlns:a16="http://schemas.microsoft.com/office/drawing/2014/main" id="{42D11AC2-712D-4B0F-9507-10D9A26D652A}"/>
              </a:ext>
            </a:extLst>
          </p:cNvPr>
          <p:cNvPicPr>
            <a:picLocks noChangeAspect="1"/>
          </p:cNvPicPr>
          <p:nvPr/>
        </p:nvPicPr>
        <p:blipFill>
          <a:blip r:embed="rId2"/>
          <a:stretch>
            <a:fillRect/>
          </a:stretch>
        </p:blipFill>
        <p:spPr>
          <a:xfrm>
            <a:off x="83478" y="1080000"/>
            <a:ext cx="3528392" cy="4911682"/>
          </a:xfrm>
          <a:prstGeom prst="rect">
            <a:avLst/>
          </a:prstGeom>
        </p:spPr>
      </p:pic>
      <p:sp>
        <p:nvSpPr>
          <p:cNvPr id="6" name="Tekstvak 2">
            <a:extLst>
              <a:ext uri="{FF2B5EF4-FFF2-40B4-BE49-F238E27FC236}">
                <a16:creationId xmlns:a16="http://schemas.microsoft.com/office/drawing/2014/main" id="{F776FA71-C3D5-4BDE-9ED5-EB987A2854FD}"/>
              </a:ext>
            </a:extLst>
          </p:cNvPr>
          <p:cNvSpPr txBox="1"/>
          <p:nvPr/>
        </p:nvSpPr>
        <p:spPr>
          <a:xfrm>
            <a:off x="3771200" y="1386642"/>
            <a:ext cx="5193287" cy="2308324"/>
          </a:xfrm>
          <a:prstGeom prst="rect">
            <a:avLst/>
          </a:prstGeom>
          <a:noFill/>
        </p:spPr>
        <p:txBody>
          <a:bodyPr wrap="square" rtlCol="0">
            <a:spAutoFit/>
          </a:bodyPr>
          <a:lstStyle/>
          <a:p>
            <a:pPr algn="just"/>
            <a:r>
              <a:rPr lang="nl-BE" i="1" dirty="0"/>
              <a:t>Bij deze </a:t>
            </a:r>
            <a:r>
              <a:rPr lang="nl-BE" i="1" dirty="0" err="1"/>
              <a:t>app</a:t>
            </a:r>
            <a:r>
              <a:rPr lang="nl-BE" i="1" dirty="0"/>
              <a:t> geeft de gebruiker 3 getallen in.  Bij het indrukken van de knop wordt het gemiddelde van de 3 getallen berekend, en in de onderste </a:t>
            </a:r>
            <a:r>
              <a:rPr lang="nl-BE" i="1" dirty="0" err="1"/>
              <a:t>TextBox</a:t>
            </a:r>
            <a:r>
              <a:rPr lang="nl-BE" i="1" dirty="0"/>
              <a:t> geplaatst.  Als het gemiddeld hoger is dan 95, dan wordt “Mooi gedaan” teruggegeven aan de gebruiker in het bovenste label. Bij het indrukken van de onderste knop worden alle velden opnieuw </a:t>
            </a:r>
            <a:r>
              <a:rPr lang="nl-BE" i="1" dirty="0" err="1"/>
              <a:t>geïnitialiseerd</a:t>
            </a:r>
            <a:r>
              <a:rPr lang="nl-BE" i="1" dirty="0"/>
              <a:t>.</a:t>
            </a:r>
          </a:p>
        </p:txBody>
      </p:sp>
      <p:pic>
        <p:nvPicPr>
          <p:cNvPr id="7" name="Afbeelding 9">
            <a:extLst>
              <a:ext uri="{FF2B5EF4-FFF2-40B4-BE49-F238E27FC236}">
                <a16:creationId xmlns:a16="http://schemas.microsoft.com/office/drawing/2014/main" id="{8B46619F-0132-4C6C-9157-B56AE06E917B}"/>
              </a:ext>
            </a:extLst>
          </p:cNvPr>
          <p:cNvPicPr>
            <a:picLocks noChangeAspect="1"/>
          </p:cNvPicPr>
          <p:nvPr/>
        </p:nvPicPr>
        <p:blipFill>
          <a:blip r:embed="rId3"/>
          <a:stretch>
            <a:fillRect/>
          </a:stretch>
        </p:blipFill>
        <p:spPr>
          <a:xfrm>
            <a:off x="8028383" y="154721"/>
            <a:ext cx="1032139" cy="1032139"/>
          </a:xfrm>
          <a:prstGeom prst="rect">
            <a:avLst/>
          </a:prstGeom>
        </p:spPr>
      </p:pic>
    </p:spTree>
    <p:extLst>
      <p:ext uri="{BB962C8B-B14F-4D97-AF65-F5344CB8AC3E}">
        <p14:creationId xmlns:p14="http://schemas.microsoft.com/office/powerpoint/2010/main" val="165465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Average</a:t>
            </a:r>
            <a:r>
              <a:rPr lang="fr-BE" dirty="0"/>
              <a:t> App</a:t>
            </a:r>
            <a:endParaRPr lang="en-BE" dirty="0"/>
          </a:p>
        </p:txBody>
      </p:sp>
      <p:pic>
        <p:nvPicPr>
          <p:cNvPr id="4" name="Afbeelding 3">
            <a:extLst>
              <a:ext uri="{FF2B5EF4-FFF2-40B4-BE49-F238E27FC236}">
                <a16:creationId xmlns:a16="http://schemas.microsoft.com/office/drawing/2014/main" id="{5C15E7BA-64CB-4C34-996E-C1F5920B18C3}"/>
              </a:ext>
            </a:extLst>
          </p:cNvPr>
          <p:cNvPicPr>
            <a:picLocks noChangeAspect="1"/>
          </p:cNvPicPr>
          <p:nvPr/>
        </p:nvPicPr>
        <p:blipFill>
          <a:blip r:embed="rId2"/>
          <a:stretch>
            <a:fillRect/>
          </a:stretch>
        </p:blipFill>
        <p:spPr>
          <a:xfrm>
            <a:off x="179512" y="1186860"/>
            <a:ext cx="3528392" cy="4702086"/>
          </a:xfrm>
          <a:prstGeom prst="rect">
            <a:avLst/>
          </a:prstGeom>
        </p:spPr>
      </p:pic>
      <p:pic>
        <p:nvPicPr>
          <p:cNvPr id="5" name="Afbeelding 4">
            <a:extLst>
              <a:ext uri="{FF2B5EF4-FFF2-40B4-BE49-F238E27FC236}">
                <a16:creationId xmlns:a16="http://schemas.microsoft.com/office/drawing/2014/main" id="{1FD4AC4E-4FD0-46A2-9EA6-87DFBBACB809}"/>
              </a:ext>
            </a:extLst>
          </p:cNvPr>
          <p:cNvPicPr>
            <a:picLocks noChangeAspect="1"/>
          </p:cNvPicPr>
          <p:nvPr/>
        </p:nvPicPr>
        <p:blipFill>
          <a:blip r:embed="rId3"/>
          <a:stretch>
            <a:fillRect/>
          </a:stretch>
        </p:blipFill>
        <p:spPr>
          <a:xfrm>
            <a:off x="5148064" y="1268760"/>
            <a:ext cx="3456384" cy="4702086"/>
          </a:xfrm>
          <a:prstGeom prst="rect">
            <a:avLst/>
          </a:prstGeom>
        </p:spPr>
      </p:pic>
      <p:pic>
        <p:nvPicPr>
          <p:cNvPr id="6" name="Afbeelding 5">
            <a:extLst>
              <a:ext uri="{FF2B5EF4-FFF2-40B4-BE49-F238E27FC236}">
                <a16:creationId xmlns:a16="http://schemas.microsoft.com/office/drawing/2014/main" id="{9D720265-5BB9-4A1A-B32A-97E4C20E4028}"/>
              </a:ext>
            </a:extLst>
          </p:cNvPr>
          <p:cNvPicPr>
            <a:picLocks noChangeAspect="1"/>
          </p:cNvPicPr>
          <p:nvPr/>
        </p:nvPicPr>
        <p:blipFill>
          <a:blip r:embed="rId4"/>
          <a:stretch>
            <a:fillRect/>
          </a:stretch>
        </p:blipFill>
        <p:spPr>
          <a:xfrm>
            <a:off x="8028383" y="154721"/>
            <a:ext cx="1032139" cy="1032139"/>
          </a:xfrm>
          <a:prstGeom prst="rect">
            <a:avLst/>
          </a:prstGeom>
        </p:spPr>
      </p:pic>
    </p:spTree>
    <p:extLst>
      <p:ext uri="{BB962C8B-B14F-4D97-AF65-F5344CB8AC3E}">
        <p14:creationId xmlns:p14="http://schemas.microsoft.com/office/powerpoint/2010/main" val="6980260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388F-D9C1-4F23-BF6B-135437C43F04}"/>
              </a:ext>
            </a:extLst>
          </p:cNvPr>
          <p:cNvSpPr>
            <a:spLocks noGrp="1"/>
          </p:cNvSpPr>
          <p:nvPr>
            <p:ph type="body" idx="1"/>
          </p:nvPr>
        </p:nvSpPr>
        <p:spPr>
          <a:xfrm>
            <a:off x="576262" y="1655998"/>
            <a:ext cx="8297738" cy="4392377"/>
          </a:xfrm>
        </p:spPr>
        <p:txBody>
          <a:bodyPr/>
          <a:lstStyle/>
          <a:p>
            <a:r>
              <a:rPr lang="nl-BE" u="sng" dirty="0"/>
              <a:t>STAP 1</a:t>
            </a:r>
            <a:r>
              <a:rPr lang="nl-BE" dirty="0"/>
              <a:t>: maak een </a:t>
            </a:r>
            <a:r>
              <a:rPr lang="nl-BE" dirty="0" err="1"/>
              <a:t>locale</a:t>
            </a:r>
            <a:r>
              <a:rPr lang="nl-BE" dirty="0"/>
              <a:t> variabele </a:t>
            </a:r>
            <a:r>
              <a:rPr lang="nl-BE" dirty="0">
                <a:latin typeface="Courier New" panose="02070309020205020404" pitchFamily="49" charset="0"/>
                <a:cs typeface="Courier New" panose="02070309020205020404" pitchFamily="49" charset="0"/>
              </a:rPr>
              <a:t>gemiddelde</a:t>
            </a:r>
            <a:r>
              <a:rPr lang="nl-BE" dirty="0"/>
              <a:t> aan</a:t>
            </a:r>
          </a:p>
          <a:p>
            <a:endParaRPr lang="nl-BE" dirty="0"/>
          </a:p>
          <a:p>
            <a:r>
              <a:rPr lang="nl-BE" u="sng" dirty="0"/>
              <a:t>STAP 2</a:t>
            </a:r>
            <a:r>
              <a:rPr lang="nl-BE" dirty="0"/>
              <a:t>: bereken het </a:t>
            </a:r>
            <a:r>
              <a:rPr lang="nl-BE" dirty="0">
                <a:latin typeface="Courier New" panose="02070309020205020404" pitchFamily="49" charset="0"/>
                <a:cs typeface="Courier New" panose="02070309020205020404" pitchFamily="49" charset="0"/>
              </a:rPr>
              <a:t>gemiddelde</a:t>
            </a:r>
          </a:p>
          <a:p>
            <a:endParaRPr lang="nl-BE" dirty="0"/>
          </a:p>
          <a:p>
            <a:r>
              <a:rPr lang="nl-BE" u="sng" dirty="0"/>
              <a:t>STAP 3</a:t>
            </a:r>
            <a:r>
              <a:rPr lang="nl-BE" dirty="0"/>
              <a:t>: plaats het </a:t>
            </a:r>
            <a:r>
              <a:rPr lang="nl-BE" dirty="0">
                <a:latin typeface="Courier New" panose="02070309020205020404" pitchFamily="49" charset="0"/>
                <a:cs typeface="Courier New" panose="02070309020205020404" pitchFamily="49" charset="0"/>
              </a:rPr>
              <a:t>gemiddelde</a:t>
            </a:r>
            <a:r>
              <a:rPr lang="nl-BE" dirty="0"/>
              <a:t> in de juiste </a:t>
            </a:r>
            <a:r>
              <a:rPr lang="nl-BE" dirty="0" err="1"/>
              <a:t>TextBox</a:t>
            </a:r>
            <a:endParaRPr lang="nl-BE" dirty="0"/>
          </a:p>
          <a:p>
            <a:endParaRPr lang="nl-BE" dirty="0"/>
          </a:p>
          <a:p>
            <a:r>
              <a:rPr lang="nl-BE" u="sng" dirty="0"/>
              <a:t>STAP 4</a:t>
            </a:r>
            <a:r>
              <a:rPr lang="nl-BE" dirty="0"/>
              <a:t>: print </a:t>
            </a:r>
            <a:r>
              <a:rPr lang="nl-BE" i="1" dirty="0"/>
              <a:t>Mooi gedaan! </a:t>
            </a:r>
            <a:r>
              <a:rPr lang="nl-BE" dirty="0"/>
              <a:t>af indien </a:t>
            </a:r>
            <a:r>
              <a:rPr lang="nl-BE" dirty="0">
                <a:latin typeface="Courier New" panose="02070309020205020404" pitchFamily="49" charset="0"/>
                <a:cs typeface="Courier New" panose="02070309020205020404" pitchFamily="49" charset="0"/>
              </a:rPr>
              <a:t>gemiddelde &gt; 95</a:t>
            </a:r>
          </a:p>
          <a:p>
            <a:endParaRPr lang="en-BE" dirty="0"/>
          </a:p>
        </p:txBody>
      </p:sp>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Average</a:t>
            </a:r>
            <a:r>
              <a:rPr lang="fr-BE" dirty="0"/>
              <a:t> App</a:t>
            </a:r>
            <a:endParaRPr lang="en-BE" dirty="0"/>
          </a:p>
        </p:txBody>
      </p:sp>
      <p:pic>
        <p:nvPicPr>
          <p:cNvPr id="4" name="Picture 2" descr="https://pbs.twimg.com/profile_images/2601396524/computer_avatar.png">
            <a:extLst>
              <a:ext uri="{FF2B5EF4-FFF2-40B4-BE49-F238E27FC236}">
                <a16:creationId xmlns:a16="http://schemas.microsoft.com/office/drawing/2014/main" id="{C72F468B-1126-4A8E-9085-7436D9524F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6">
            <a:extLst>
              <a:ext uri="{FF2B5EF4-FFF2-40B4-BE49-F238E27FC236}">
                <a16:creationId xmlns:a16="http://schemas.microsoft.com/office/drawing/2014/main" id="{A23A0F9D-4DE7-496C-93C2-1E5FA0F26D00}"/>
              </a:ext>
            </a:extLst>
          </p:cNvPr>
          <p:cNvPicPr>
            <a:picLocks noChangeAspect="1"/>
          </p:cNvPicPr>
          <p:nvPr/>
        </p:nvPicPr>
        <p:blipFill>
          <a:blip r:embed="rId4"/>
          <a:stretch>
            <a:fillRect/>
          </a:stretch>
        </p:blipFill>
        <p:spPr>
          <a:xfrm>
            <a:off x="5220072" y="239475"/>
            <a:ext cx="2390775" cy="781050"/>
          </a:xfrm>
          <a:prstGeom prst="rect">
            <a:avLst/>
          </a:prstGeom>
        </p:spPr>
      </p:pic>
    </p:spTree>
    <p:extLst>
      <p:ext uri="{BB962C8B-B14F-4D97-AF65-F5344CB8AC3E}">
        <p14:creationId xmlns:p14="http://schemas.microsoft.com/office/powerpoint/2010/main" val="15098664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Average</a:t>
            </a:r>
            <a:r>
              <a:rPr lang="fr-BE" dirty="0"/>
              <a:t> App</a:t>
            </a:r>
            <a:endParaRPr lang="en-BE" dirty="0"/>
          </a:p>
        </p:txBody>
      </p:sp>
      <p:pic>
        <p:nvPicPr>
          <p:cNvPr id="4" name="Picture 2" descr="https://pbs.twimg.com/profile_images/2601396524/computer_avatar.png">
            <a:extLst>
              <a:ext uri="{FF2B5EF4-FFF2-40B4-BE49-F238E27FC236}">
                <a16:creationId xmlns:a16="http://schemas.microsoft.com/office/drawing/2014/main" id="{957B67E0-D61A-4042-84A2-B334300962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6">
            <a:extLst>
              <a:ext uri="{FF2B5EF4-FFF2-40B4-BE49-F238E27FC236}">
                <a16:creationId xmlns:a16="http://schemas.microsoft.com/office/drawing/2014/main" id="{E2CDEA4D-A19E-4099-941D-B97C1952B9EB}"/>
              </a:ext>
            </a:extLst>
          </p:cNvPr>
          <p:cNvPicPr>
            <a:picLocks noChangeAspect="1"/>
          </p:cNvPicPr>
          <p:nvPr/>
        </p:nvPicPr>
        <p:blipFill>
          <a:blip r:embed="rId4"/>
          <a:stretch>
            <a:fillRect/>
          </a:stretch>
        </p:blipFill>
        <p:spPr>
          <a:xfrm>
            <a:off x="5220072" y="239475"/>
            <a:ext cx="2390775" cy="781050"/>
          </a:xfrm>
          <a:prstGeom prst="rect">
            <a:avLst/>
          </a:prstGeom>
        </p:spPr>
      </p:pic>
      <p:pic>
        <p:nvPicPr>
          <p:cNvPr id="6" name="Afbeelding 7">
            <a:extLst>
              <a:ext uri="{FF2B5EF4-FFF2-40B4-BE49-F238E27FC236}">
                <a16:creationId xmlns:a16="http://schemas.microsoft.com/office/drawing/2014/main" id="{026DEFB5-3C17-4968-83BC-C647F644BB80}"/>
              </a:ext>
            </a:extLst>
          </p:cNvPr>
          <p:cNvPicPr>
            <a:picLocks noChangeAspect="1"/>
          </p:cNvPicPr>
          <p:nvPr/>
        </p:nvPicPr>
        <p:blipFill>
          <a:blip r:embed="rId5"/>
          <a:stretch>
            <a:fillRect/>
          </a:stretch>
        </p:blipFill>
        <p:spPr>
          <a:xfrm>
            <a:off x="176615" y="1201698"/>
            <a:ext cx="8790508" cy="2506144"/>
          </a:xfrm>
          <a:prstGeom prst="rect">
            <a:avLst/>
          </a:prstGeom>
        </p:spPr>
      </p:pic>
      <p:pic>
        <p:nvPicPr>
          <p:cNvPr id="7" name="Afbeelding 2">
            <a:extLst>
              <a:ext uri="{FF2B5EF4-FFF2-40B4-BE49-F238E27FC236}">
                <a16:creationId xmlns:a16="http://schemas.microsoft.com/office/drawing/2014/main" id="{95C459C4-12E5-4DBD-AD10-A9028EC88D80}"/>
              </a:ext>
            </a:extLst>
          </p:cNvPr>
          <p:cNvPicPr>
            <a:picLocks noChangeAspect="1"/>
          </p:cNvPicPr>
          <p:nvPr/>
        </p:nvPicPr>
        <p:blipFill>
          <a:blip r:embed="rId6"/>
          <a:stretch>
            <a:fillRect/>
          </a:stretch>
        </p:blipFill>
        <p:spPr>
          <a:xfrm>
            <a:off x="176615" y="4029389"/>
            <a:ext cx="4546110" cy="2106555"/>
          </a:xfrm>
          <a:prstGeom prst="rect">
            <a:avLst/>
          </a:prstGeom>
        </p:spPr>
      </p:pic>
    </p:spTree>
    <p:extLst>
      <p:ext uri="{BB962C8B-B14F-4D97-AF65-F5344CB8AC3E}">
        <p14:creationId xmlns:p14="http://schemas.microsoft.com/office/powerpoint/2010/main" val="153824539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7E0A7-CBE1-4CDF-B3D0-F2733F434948}"/>
              </a:ext>
            </a:extLst>
          </p:cNvPr>
          <p:cNvSpPr>
            <a:spLocks noGrp="1"/>
          </p:cNvSpPr>
          <p:nvPr>
            <p:ph type="title"/>
          </p:nvPr>
        </p:nvSpPr>
        <p:spPr/>
        <p:txBody>
          <a:bodyPr/>
          <a:lstStyle/>
          <a:p>
            <a:r>
              <a:rPr lang="fr-BE" dirty="0"/>
              <a:t>Salary App</a:t>
            </a:r>
            <a:endParaRPr lang="en-BE" dirty="0"/>
          </a:p>
        </p:txBody>
      </p:sp>
      <p:pic>
        <p:nvPicPr>
          <p:cNvPr id="6" name="Afbeelding 9">
            <a:extLst>
              <a:ext uri="{FF2B5EF4-FFF2-40B4-BE49-F238E27FC236}">
                <a16:creationId xmlns:a16="http://schemas.microsoft.com/office/drawing/2014/main" id="{FA5C13EB-5113-4B0A-8046-FA715A86A15F}"/>
              </a:ext>
            </a:extLst>
          </p:cNvPr>
          <p:cNvPicPr>
            <a:picLocks noChangeAspect="1"/>
          </p:cNvPicPr>
          <p:nvPr/>
        </p:nvPicPr>
        <p:blipFill>
          <a:blip r:embed="rId2"/>
          <a:stretch>
            <a:fillRect/>
          </a:stretch>
        </p:blipFill>
        <p:spPr>
          <a:xfrm>
            <a:off x="8028383" y="154721"/>
            <a:ext cx="1032139" cy="1032139"/>
          </a:xfrm>
          <a:prstGeom prst="rect">
            <a:avLst/>
          </a:prstGeom>
        </p:spPr>
      </p:pic>
      <p:sp>
        <p:nvSpPr>
          <p:cNvPr id="7" name="Tijdelijke aanduiding voor inhoud 2">
            <a:extLst>
              <a:ext uri="{FF2B5EF4-FFF2-40B4-BE49-F238E27FC236}">
                <a16:creationId xmlns:a16="http://schemas.microsoft.com/office/drawing/2014/main" id="{328603D0-BF30-4704-B5CA-914686C956C7}"/>
              </a:ext>
            </a:extLst>
          </p:cNvPr>
          <p:cNvSpPr txBox="1">
            <a:spLocks/>
          </p:cNvSpPr>
          <p:nvPr/>
        </p:nvSpPr>
        <p:spPr>
          <a:xfrm>
            <a:off x="115603" y="1429279"/>
            <a:ext cx="4950072" cy="1728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a:bodyPr>
          <a:lst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a:lstStyle>
          <a:p>
            <a:pPr marL="0" indent="0" algn="just" hangingPunct="1">
              <a:buFont typeface="Arial"/>
              <a:buNone/>
            </a:pPr>
            <a:r>
              <a:rPr lang="nl-BE" sz="1800" i="1" dirty="0">
                <a:solidFill>
                  <a:schemeClr val="tx1"/>
                </a:solidFill>
              </a:rPr>
              <a:t>Een werknemer kan zijn gewerkte uren ingeven, en ook het bedrag per uur dat hij betaald wordt. Het berekenen van het loon hangt af van het aantal gewerkte uren.  Indien een werknemer meer dan 40 uren werkt, dan worden de meer gewerkte uren aan een tarief van 1.5 uitgekeerd.</a:t>
            </a:r>
          </a:p>
        </p:txBody>
      </p:sp>
      <p:pic>
        <p:nvPicPr>
          <p:cNvPr id="8" name="Afbeelding 4">
            <a:extLst>
              <a:ext uri="{FF2B5EF4-FFF2-40B4-BE49-F238E27FC236}">
                <a16:creationId xmlns:a16="http://schemas.microsoft.com/office/drawing/2014/main" id="{608CD8CC-AB19-4256-95EF-A9B395A65ED3}"/>
              </a:ext>
            </a:extLst>
          </p:cNvPr>
          <p:cNvPicPr>
            <a:picLocks noChangeAspect="1"/>
          </p:cNvPicPr>
          <p:nvPr/>
        </p:nvPicPr>
        <p:blipFill>
          <a:blip r:embed="rId3"/>
          <a:stretch>
            <a:fillRect/>
          </a:stretch>
        </p:blipFill>
        <p:spPr>
          <a:xfrm>
            <a:off x="0" y="3429000"/>
            <a:ext cx="3362325" cy="2781300"/>
          </a:xfrm>
          <a:prstGeom prst="rect">
            <a:avLst/>
          </a:prstGeom>
        </p:spPr>
      </p:pic>
      <p:pic>
        <p:nvPicPr>
          <p:cNvPr id="9" name="Afbeelding 6">
            <a:extLst>
              <a:ext uri="{FF2B5EF4-FFF2-40B4-BE49-F238E27FC236}">
                <a16:creationId xmlns:a16="http://schemas.microsoft.com/office/drawing/2014/main" id="{09B6DB0C-DFB2-4CF3-BE22-CE9F632DC3EC}"/>
              </a:ext>
            </a:extLst>
          </p:cNvPr>
          <p:cNvPicPr>
            <a:picLocks noChangeAspect="1"/>
          </p:cNvPicPr>
          <p:nvPr/>
        </p:nvPicPr>
        <p:blipFill>
          <a:blip r:embed="rId4"/>
          <a:stretch>
            <a:fillRect/>
          </a:stretch>
        </p:blipFill>
        <p:spPr>
          <a:xfrm>
            <a:off x="6053863" y="1931920"/>
            <a:ext cx="2490589" cy="3531432"/>
          </a:xfrm>
          <a:prstGeom prst="rect">
            <a:avLst/>
          </a:prstGeom>
        </p:spPr>
      </p:pic>
    </p:spTree>
    <p:extLst>
      <p:ext uri="{BB962C8B-B14F-4D97-AF65-F5344CB8AC3E}">
        <p14:creationId xmlns:p14="http://schemas.microsoft.com/office/powerpoint/2010/main" val="561787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6FFC05-A36A-4F44-8DF9-0465DD128134}"/>
              </a:ext>
            </a:extLst>
          </p:cNvPr>
          <p:cNvSpPr>
            <a:spLocks noGrp="1"/>
          </p:cNvSpPr>
          <p:nvPr>
            <p:ph type="body" idx="1"/>
          </p:nvPr>
        </p:nvSpPr>
        <p:spPr/>
        <p:txBody>
          <a:bodyPr/>
          <a:lstStyle/>
          <a:p>
            <a:r>
              <a:rPr lang="nl-NL" sz="2000" u="sng" dirty="0"/>
              <a:t>STAP 1</a:t>
            </a:r>
            <a:r>
              <a:rPr lang="nl-NL" sz="2000" dirty="0"/>
              <a:t>: </a:t>
            </a:r>
            <a:r>
              <a:rPr lang="nl-NL" sz="2000" dirty="0" err="1"/>
              <a:t>Initialiseer</a:t>
            </a:r>
            <a:r>
              <a:rPr lang="nl-NL" sz="2000" dirty="0"/>
              <a:t> een variabele Loon</a:t>
            </a:r>
          </a:p>
          <a:p>
            <a:r>
              <a:rPr lang="nl-NL" sz="2000" u="sng" dirty="0"/>
              <a:t>STAP 2</a:t>
            </a:r>
            <a:r>
              <a:rPr lang="nl-NL" sz="2000" dirty="0"/>
              <a:t>: Bereken het Loon</a:t>
            </a:r>
          </a:p>
          <a:p>
            <a:r>
              <a:rPr lang="nl-NL" sz="2000" u="sng" dirty="0"/>
              <a:t>STAP 3</a:t>
            </a:r>
            <a:r>
              <a:rPr lang="nl-NL" sz="2000" dirty="0"/>
              <a:t>: plaats het Loon in de </a:t>
            </a:r>
            <a:r>
              <a:rPr lang="nl-NL" sz="2000" dirty="0" err="1"/>
              <a:t>TextBox</a:t>
            </a:r>
            <a:endParaRPr lang="nl-NL" sz="2000" dirty="0"/>
          </a:p>
          <a:p>
            <a:endParaRPr lang="en-BE" dirty="0"/>
          </a:p>
        </p:txBody>
      </p:sp>
      <p:sp>
        <p:nvSpPr>
          <p:cNvPr id="3" name="Title 2">
            <a:extLst>
              <a:ext uri="{FF2B5EF4-FFF2-40B4-BE49-F238E27FC236}">
                <a16:creationId xmlns:a16="http://schemas.microsoft.com/office/drawing/2014/main" id="{7F07E0A7-CBE1-4CDF-B3D0-F2733F434948}"/>
              </a:ext>
            </a:extLst>
          </p:cNvPr>
          <p:cNvSpPr>
            <a:spLocks noGrp="1"/>
          </p:cNvSpPr>
          <p:nvPr>
            <p:ph type="title"/>
          </p:nvPr>
        </p:nvSpPr>
        <p:spPr/>
        <p:txBody>
          <a:bodyPr/>
          <a:lstStyle/>
          <a:p>
            <a:r>
              <a:rPr lang="fr-BE" dirty="0"/>
              <a:t>Salary App</a:t>
            </a:r>
            <a:endParaRPr lang="en-BE" dirty="0"/>
          </a:p>
        </p:txBody>
      </p:sp>
      <p:pic>
        <p:nvPicPr>
          <p:cNvPr id="4" name="Picture 2" descr="https://pbs.twimg.com/profile_images/2601396524/computer_avatar.png">
            <a:extLst>
              <a:ext uri="{FF2B5EF4-FFF2-40B4-BE49-F238E27FC236}">
                <a16:creationId xmlns:a16="http://schemas.microsoft.com/office/drawing/2014/main" id="{952E8E4A-DA9F-4FE3-A884-50479E8F36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6CF558A3-EE2D-4EF9-8303-95E097DF6D64}"/>
              </a:ext>
            </a:extLst>
          </p:cNvPr>
          <p:cNvPicPr>
            <a:picLocks noChangeAspect="1"/>
          </p:cNvPicPr>
          <p:nvPr/>
        </p:nvPicPr>
        <p:blipFill>
          <a:blip r:embed="rId3"/>
          <a:stretch>
            <a:fillRect/>
          </a:stretch>
        </p:blipFill>
        <p:spPr>
          <a:xfrm>
            <a:off x="5148064" y="249000"/>
            <a:ext cx="2695575" cy="762000"/>
          </a:xfrm>
          <a:prstGeom prst="rect">
            <a:avLst/>
          </a:prstGeom>
        </p:spPr>
      </p:pic>
      <p:sp>
        <p:nvSpPr>
          <p:cNvPr id="8" name="Afgeronde rechthoek 4">
            <a:extLst>
              <a:ext uri="{FF2B5EF4-FFF2-40B4-BE49-F238E27FC236}">
                <a16:creationId xmlns:a16="http://schemas.microsoft.com/office/drawing/2014/main" id="{38E7B471-FB50-4630-8EBF-55587E795366}"/>
              </a:ext>
            </a:extLst>
          </p:cNvPr>
          <p:cNvSpPr/>
          <p:nvPr/>
        </p:nvSpPr>
        <p:spPr>
          <a:xfrm>
            <a:off x="3023150" y="3069887"/>
            <a:ext cx="2520280" cy="115708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Aantal gewerkte uren &gt; 40</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sp>
        <p:nvSpPr>
          <p:cNvPr id="9" name="Afgeronde rechthoek 5">
            <a:extLst>
              <a:ext uri="{FF2B5EF4-FFF2-40B4-BE49-F238E27FC236}">
                <a16:creationId xmlns:a16="http://schemas.microsoft.com/office/drawing/2014/main" id="{0F56CC26-5804-43C9-A7A8-2386D65013E4}"/>
              </a:ext>
            </a:extLst>
          </p:cNvPr>
          <p:cNvSpPr/>
          <p:nvPr/>
        </p:nvSpPr>
        <p:spPr>
          <a:xfrm>
            <a:off x="4469847" y="4608215"/>
            <a:ext cx="3744416" cy="144016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STAP 2.1: bereken het </a:t>
            </a:r>
            <a:r>
              <a:rPr lang="nl-BE" dirty="0">
                <a:latin typeface="Courier New" panose="02070309020205020404" pitchFamily="49" charset="0"/>
                <a:cs typeface="Courier New" panose="02070309020205020404" pitchFamily="49" charset="0"/>
              </a:rPr>
              <a:t>Loon</a:t>
            </a:r>
          </a:p>
        </p:txBody>
      </p:sp>
      <p:sp>
        <p:nvSpPr>
          <p:cNvPr id="10" name="Afgeronde rechthoek 6">
            <a:extLst>
              <a:ext uri="{FF2B5EF4-FFF2-40B4-BE49-F238E27FC236}">
                <a16:creationId xmlns:a16="http://schemas.microsoft.com/office/drawing/2014/main" id="{BBEFBF19-50C3-4A7C-BFA7-9119DCF15D2B}"/>
              </a:ext>
            </a:extLst>
          </p:cNvPr>
          <p:cNvSpPr/>
          <p:nvPr/>
        </p:nvSpPr>
        <p:spPr>
          <a:xfrm>
            <a:off x="365391" y="4608215"/>
            <a:ext cx="3744416" cy="144016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r>
              <a:rPr lang="nl-BE" dirty="0">
                <a:latin typeface="Agency FB" panose="020B0503020202020204" pitchFamily="34" charset="0"/>
              </a:rPr>
              <a:t>STAP 2.1: bereken het </a:t>
            </a:r>
            <a:r>
              <a:rPr lang="nl-BE" dirty="0">
                <a:latin typeface="Courier New" panose="02070309020205020404" pitchFamily="49" charset="0"/>
                <a:cs typeface="Courier New" panose="02070309020205020404" pitchFamily="49" charset="0"/>
              </a:rPr>
              <a:t>Basisloon</a:t>
            </a:r>
          </a:p>
          <a:p>
            <a:r>
              <a:rPr lang="nl-BE" dirty="0">
                <a:latin typeface="Agency FB" panose="020B0503020202020204" pitchFamily="34" charset="0"/>
              </a:rPr>
              <a:t>STAP 2.2: bereken de </a:t>
            </a:r>
            <a:r>
              <a:rPr lang="nl-BE" dirty="0">
                <a:latin typeface="Courier New" panose="02070309020205020404" pitchFamily="49" charset="0"/>
                <a:cs typeface="Courier New" panose="02070309020205020404" pitchFamily="49" charset="0"/>
              </a:rPr>
              <a:t>Overuren</a:t>
            </a:r>
            <a:endParaRPr lang="nl-BE" dirty="0">
              <a:latin typeface="Agency FB" panose="020B0503020202020204" pitchFamily="34" charset="0"/>
            </a:endParaRPr>
          </a:p>
          <a:p>
            <a:r>
              <a:rPr lang="nl-BE" dirty="0">
                <a:latin typeface="Agency FB" panose="020B0503020202020204" pitchFamily="34" charset="0"/>
                <a:sym typeface="Wingdings" panose="05000000000000000000" pitchFamily="2" charset="2"/>
              </a:rPr>
              <a:t>STAP 2.3: bereken het </a:t>
            </a:r>
            <a:r>
              <a:rPr lang="nl-BE" dirty="0" err="1">
                <a:latin typeface="Courier New" panose="02070309020205020404" pitchFamily="49" charset="0"/>
                <a:cs typeface="Courier New" panose="02070309020205020404" pitchFamily="49" charset="0"/>
                <a:sym typeface="Wingdings" panose="05000000000000000000" pitchFamily="2" charset="2"/>
              </a:rPr>
              <a:t>LoonOveruren</a:t>
            </a:r>
            <a:endParaRPr lang="nl-BE" dirty="0">
              <a:latin typeface="Courier New" panose="02070309020205020404" pitchFamily="49" charset="0"/>
              <a:cs typeface="Courier New" panose="02070309020205020404" pitchFamily="49" charset="0"/>
              <a:sym typeface="Wingdings" panose="05000000000000000000" pitchFamily="2" charset="2"/>
            </a:endParaRPr>
          </a:p>
          <a:p>
            <a:r>
              <a:rPr lang="nl-BE" dirty="0">
                <a:latin typeface="Agency FB" panose="020B0503020202020204" pitchFamily="34" charset="0"/>
                <a:sym typeface="Wingdings" panose="05000000000000000000" pitchFamily="2" charset="2"/>
              </a:rPr>
              <a:t>STAP 2.4: bereken het totale </a:t>
            </a:r>
            <a:r>
              <a:rPr lang="nl-BE" dirty="0">
                <a:latin typeface="Courier New" panose="02070309020205020404" pitchFamily="49" charset="0"/>
                <a:cs typeface="Courier New" panose="02070309020205020404" pitchFamily="49" charset="0"/>
                <a:sym typeface="Wingdings" panose="05000000000000000000" pitchFamily="2" charset="2"/>
              </a:rPr>
              <a:t>Loon</a:t>
            </a:r>
            <a:r>
              <a:rPr lang="nl-BE" dirty="0">
                <a:latin typeface="Agency FB" panose="020B0503020202020204" pitchFamily="34" charset="0"/>
                <a:sym typeface="Wingdings" panose="05000000000000000000" pitchFamily="2" charset="2"/>
              </a:rPr>
              <a:t>	</a:t>
            </a:r>
            <a:endParaRPr lang="nl-BE" dirty="0">
              <a:latin typeface="Agency FB" panose="020B0503020202020204" pitchFamily="34" charset="0"/>
            </a:endParaRPr>
          </a:p>
        </p:txBody>
      </p:sp>
      <p:pic>
        <p:nvPicPr>
          <p:cNvPr id="11" name="Picture 4" descr="http://hostturka.com/images/icon_true_false.png">
            <a:extLst>
              <a:ext uri="{FF2B5EF4-FFF2-40B4-BE49-F238E27FC236}">
                <a16:creationId xmlns:a16="http://schemas.microsoft.com/office/drawing/2014/main" id="{86F2803D-D720-4FB7-BB10-1783CF6A03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9385" y="3601646"/>
            <a:ext cx="1070650" cy="47481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ebogen verbindingslijn 15">
            <a:extLst>
              <a:ext uri="{FF2B5EF4-FFF2-40B4-BE49-F238E27FC236}">
                <a16:creationId xmlns:a16="http://schemas.microsoft.com/office/drawing/2014/main" id="{D409ABC9-E7E3-465B-ABE4-E54F0488E484}"/>
              </a:ext>
            </a:extLst>
          </p:cNvPr>
          <p:cNvCxnSpPr>
            <a:stCxn id="11" idx="1"/>
            <a:endCxn id="10" idx="0"/>
          </p:cNvCxnSpPr>
          <p:nvPr/>
        </p:nvCxnSpPr>
        <p:spPr>
          <a:xfrm rot="10800000" flipV="1">
            <a:off x="2237599" y="3839051"/>
            <a:ext cx="1551786" cy="76916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 name="Gebogen verbindingslijn 17">
            <a:extLst>
              <a:ext uri="{FF2B5EF4-FFF2-40B4-BE49-F238E27FC236}">
                <a16:creationId xmlns:a16="http://schemas.microsoft.com/office/drawing/2014/main" id="{788836CB-EE9A-4934-B1E1-5CBCA006B6C5}"/>
              </a:ext>
            </a:extLst>
          </p:cNvPr>
          <p:cNvCxnSpPr>
            <a:stCxn id="11" idx="3"/>
            <a:endCxn id="9" idx="0"/>
          </p:cNvCxnSpPr>
          <p:nvPr/>
        </p:nvCxnSpPr>
        <p:spPr>
          <a:xfrm>
            <a:off x="4860035" y="3839051"/>
            <a:ext cx="1482020" cy="769164"/>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90575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7E0A7-CBE1-4CDF-B3D0-F2733F434948}"/>
              </a:ext>
            </a:extLst>
          </p:cNvPr>
          <p:cNvSpPr>
            <a:spLocks noGrp="1"/>
          </p:cNvSpPr>
          <p:nvPr>
            <p:ph type="title"/>
          </p:nvPr>
        </p:nvSpPr>
        <p:spPr/>
        <p:txBody>
          <a:bodyPr/>
          <a:lstStyle/>
          <a:p>
            <a:r>
              <a:rPr lang="fr-BE" dirty="0"/>
              <a:t>Salary App</a:t>
            </a:r>
            <a:endParaRPr lang="en-BE" dirty="0"/>
          </a:p>
        </p:txBody>
      </p:sp>
      <p:pic>
        <p:nvPicPr>
          <p:cNvPr id="4" name="Picture 2" descr="https://pbs.twimg.com/profile_images/2601396524/computer_avatar.png">
            <a:extLst>
              <a:ext uri="{FF2B5EF4-FFF2-40B4-BE49-F238E27FC236}">
                <a16:creationId xmlns:a16="http://schemas.microsoft.com/office/drawing/2014/main" id="{0D48EE44-C959-47B7-B7E2-FB67C3E140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4D28A809-4BFA-4663-892B-F96FE81414AC}"/>
              </a:ext>
            </a:extLst>
          </p:cNvPr>
          <p:cNvPicPr>
            <a:picLocks noChangeAspect="1"/>
          </p:cNvPicPr>
          <p:nvPr/>
        </p:nvPicPr>
        <p:blipFill>
          <a:blip r:embed="rId3"/>
          <a:stretch>
            <a:fillRect/>
          </a:stretch>
        </p:blipFill>
        <p:spPr>
          <a:xfrm>
            <a:off x="5076056" y="248967"/>
            <a:ext cx="2700762" cy="762066"/>
          </a:xfrm>
          <a:prstGeom prst="rect">
            <a:avLst/>
          </a:prstGeom>
        </p:spPr>
      </p:pic>
      <p:pic>
        <p:nvPicPr>
          <p:cNvPr id="6" name="Afbeelding 5">
            <a:extLst>
              <a:ext uri="{FF2B5EF4-FFF2-40B4-BE49-F238E27FC236}">
                <a16:creationId xmlns:a16="http://schemas.microsoft.com/office/drawing/2014/main" id="{7B1BB5E9-C248-4F11-AD7E-D0A3AFAA13E8}"/>
              </a:ext>
            </a:extLst>
          </p:cNvPr>
          <p:cNvPicPr>
            <a:picLocks noChangeAspect="1"/>
          </p:cNvPicPr>
          <p:nvPr/>
        </p:nvPicPr>
        <p:blipFill>
          <a:blip r:embed="rId4"/>
          <a:stretch>
            <a:fillRect/>
          </a:stretch>
        </p:blipFill>
        <p:spPr>
          <a:xfrm>
            <a:off x="352425" y="1195387"/>
            <a:ext cx="8439150" cy="4467225"/>
          </a:xfrm>
          <a:prstGeom prst="rect">
            <a:avLst/>
          </a:prstGeom>
        </p:spPr>
      </p:pic>
    </p:spTree>
    <p:extLst>
      <p:ext uri="{BB962C8B-B14F-4D97-AF65-F5344CB8AC3E}">
        <p14:creationId xmlns:p14="http://schemas.microsoft.com/office/powerpoint/2010/main" val="14438081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7E0A7-CBE1-4CDF-B3D0-F2733F434948}"/>
              </a:ext>
            </a:extLst>
          </p:cNvPr>
          <p:cNvSpPr>
            <a:spLocks noGrp="1"/>
          </p:cNvSpPr>
          <p:nvPr>
            <p:ph type="title"/>
          </p:nvPr>
        </p:nvSpPr>
        <p:spPr/>
        <p:txBody>
          <a:bodyPr/>
          <a:lstStyle/>
          <a:p>
            <a:r>
              <a:rPr lang="fr-BE" dirty="0"/>
              <a:t>Salary App</a:t>
            </a:r>
            <a:endParaRPr lang="en-BE" dirty="0"/>
          </a:p>
        </p:txBody>
      </p:sp>
      <p:pic>
        <p:nvPicPr>
          <p:cNvPr id="4" name="Picture 2" descr="https://pbs.twimg.com/profile_images/2601396524/computer_avatar.png">
            <a:extLst>
              <a:ext uri="{FF2B5EF4-FFF2-40B4-BE49-F238E27FC236}">
                <a16:creationId xmlns:a16="http://schemas.microsoft.com/office/drawing/2014/main" id="{F940DBD0-21A0-4D6F-8577-88F3BCF1B3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2">
            <a:extLst>
              <a:ext uri="{FF2B5EF4-FFF2-40B4-BE49-F238E27FC236}">
                <a16:creationId xmlns:a16="http://schemas.microsoft.com/office/drawing/2014/main" id="{A1ED2E8F-239F-4B9A-BFE8-BF5A7D510E1B}"/>
              </a:ext>
            </a:extLst>
          </p:cNvPr>
          <p:cNvPicPr>
            <a:picLocks noChangeAspect="1"/>
          </p:cNvPicPr>
          <p:nvPr/>
        </p:nvPicPr>
        <p:blipFill>
          <a:blip r:embed="rId3"/>
          <a:stretch>
            <a:fillRect/>
          </a:stretch>
        </p:blipFill>
        <p:spPr>
          <a:xfrm>
            <a:off x="5436096" y="282337"/>
            <a:ext cx="2257425" cy="695325"/>
          </a:xfrm>
          <a:prstGeom prst="rect">
            <a:avLst/>
          </a:prstGeom>
        </p:spPr>
      </p:pic>
      <p:pic>
        <p:nvPicPr>
          <p:cNvPr id="6" name="Afbeelding 6">
            <a:extLst>
              <a:ext uri="{FF2B5EF4-FFF2-40B4-BE49-F238E27FC236}">
                <a16:creationId xmlns:a16="http://schemas.microsoft.com/office/drawing/2014/main" id="{3A5DF76B-2ABF-4987-B56C-0664B03EA015}"/>
              </a:ext>
            </a:extLst>
          </p:cNvPr>
          <p:cNvPicPr>
            <a:picLocks noChangeAspect="1"/>
          </p:cNvPicPr>
          <p:nvPr/>
        </p:nvPicPr>
        <p:blipFill>
          <a:blip r:embed="rId4"/>
          <a:stretch>
            <a:fillRect/>
          </a:stretch>
        </p:blipFill>
        <p:spPr>
          <a:xfrm>
            <a:off x="540000" y="2708920"/>
            <a:ext cx="4385138" cy="1378779"/>
          </a:xfrm>
          <a:prstGeom prst="rect">
            <a:avLst/>
          </a:prstGeom>
        </p:spPr>
      </p:pic>
    </p:spTree>
    <p:extLst>
      <p:ext uri="{BB962C8B-B14F-4D97-AF65-F5344CB8AC3E}">
        <p14:creationId xmlns:p14="http://schemas.microsoft.com/office/powerpoint/2010/main" val="4741631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::twee views</a:t>
            </a:r>
            <a:endParaRPr lang="en-BE" dirty="0"/>
          </a:p>
        </p:txBody>
      </p:sp>
      <p:pic>
        <p:nvPicPr>
          <p:cNvPr id="4" name="Picture 6" descr="http://fc07.deviantart.net/fs71/f/2012/107/7/c/pc_user_icon_by_ornorm-d4winao.png">
            <a:extLst>
              <a:ext uri="{FF2B5EF4-FFF2-40B4-BE49-F238E27FC236}">
                <a16:creationId xmlns:a16="http://schemas.microsoft.com/office/drawing/2014/main" id="{661DBDFF-317B-4524-8559-442F92F777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0820" y="1024136"/>
            <a:ext cx="1324744" cy="13247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3E66AFA4-DA53-43E9-87A1-CC2B0C3B6C74}"/>
              </a:ext>
            </a:extLst>
          </p:cNvPr>
          <p:cNvPicPr>
            <a:picLocks noChangeAspect="1"/>
          </p:cNvPicPr>
          <p:nvPr/>
        </p:nvPicPr>
        <p:blipFill>
          <a:blip r:embed="rId3"/>
          <a:stretch>
            <a:fillRect/>
          </a:stretch>
        </p:blipFill>
        <p:spPr>
          <a:xfrm>
            <a:off x="852019" y="1715242"/>
            <a:ext cx="1660504" cy="1660504"/>
          </a:xfrm>
          <a:prstGeom prst="rect">
            <a:avLst/>
          </a:prstGeom>
        </p:spPr>
      </p:pic>
      <p:pic>
        <p:nvPicPr>
          <p:cNvPr id="6" name="Picture 2" descr="https://pbs.twimg.com/profile_images/2601396524/computer_avatar.png">
            <a:extLst>
              <a:ext uri="{FF2B5EF4-FFF2-40B4-BE49-F238E27FC236}">
                <a16:creationId xmlns:a16="http://schemas.microsoft.com/office/drawing/2014/main" id="{265402EC-2BB3-43A1-82EB-C2525CB6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4334" y="1844824"/>
            <a:ext cx="1426285" cy="1445302"/>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5">
            <a:extLst>
              <a:ext uri="{FF2B5EF4-FFF2-40B4-BE49-F238E27FC236}">
                <a16:creationId xmlns:a16="http://schemas.microsoft.com/office/drawing/2014/main" id="{7AE50B7C-B1A1-4E48-A15A-02A8018B6DB0}"/>
              </a:ext>
            </a:extLst>
          </p:cNvPr>
          <p:cNvSpPr txBox="1"/>
          <p:nvPr/>
        </p:nvSpPr>
        <p:spPr>
          <a:xfrm>
            <a:off x="878587" y="1556792"/>
            <a:ext cx="1633781"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Designer view</a:t>
            </a:r>
          </a:p>
        </p:txBody>
      </p:sp>
      <p:sp>
        <p:nvSpPr>
          <p:cNvPr id="8" name="Tekstvak 7">
            <a:extLst>
              <a:ext uri="{FF2B5EF4-FFF2-40B4-BE49-F238E27FC236}">
                <a16:creationId xmlns:a16="http://schemas.microsoft.com/office/drawing/2014/main" id="{8BA1390F-8CCB-41FF-9985-1E967B0D2224}"/>
              </a:ext>
            </a:extLst>
          </p:cNvPr>
          <p:cNvSpPr txBox="1"/>
          <p:nvPr/>
        </p:nvSpPr>
        <p:spPr>
          <a:xfrm>
            <a:off x="6350228" y="1556792"/>
            <a:ext cx="1274708"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Block view</a:t>
            </a:r>
          </a:p>
        </p:txBody>
      </p:sp>
      <p:cxnSp>
        <p:nvCxnSpPr>
          <p:cNvPr id="9" name="Rechte verbindingslijn met pijl 8">
            <a:extLst>
              <a:ext uri="{FF2B5EF4-FFF2-40B4-BE49-F238E27FC236}">
                <a16:creationId xmlns:a16="http://schemas.microsoft.com/office/drawing/2014/main" id="{1358006A-011A-42A5-A705-C198C170DD81}"/>
              </a:ext>
            </a:extLst>
          </p:cNvPr>
          <p:cNvCxnSpPr/>
          <p:nvPr/>
        </p:nvCxnSpPr>
        <p:spPr>
          <a:xfrm>
            <a:off x="5076056" y="2160496"/>
            <a:ext cx="648072" cy="4227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Rechte verbindingslijn met pijl 10">
            <a:extLst>
              <a:ext uri="{FF2B5EF4-FFF2-40B4-BE49-F238E27FC236}">
                <a16:creationId xmlns:a16="http://schemas.microsoft.com/office/drawing/2014/main" id="{2405CA5D-F12D-4DAD-B152-1717DFC35C64}"/>
              </a:ext>
            </a:extLst>
          </p:cNvPr>
          <p:cNvCxnSpPr/>
          <p:nvPr/>
        </p:nvCxnSpPr>
        <p:spPr>
          <a:xfrm flipH="1">
            <a:off x="2934562" y="2160496"/>
            <a:ext cx="557318" cy="4227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1" name="Picture 4" descr="http://beta.appinventor.mit.edu/learn/tutorials/hellopurr/HelloPurrAssets/designerwithkittybutton.png">
            <a:extLst>
              <a:ext uri="{FF2B5EF4-FFF2-40B4-BE49-F238E27FC236}">
                <a16:creationId xmlns:a16="http://schemas.microsoft.com/office/drawing/2014/main" id="{1860B6B4-7A99-486B-B4B4-48FFBAB369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00" y="3364622"/>
            <a:ext cx="3453020" cy="222462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3">
            <a:extLst>
              <a:ext uri="{FF2B5EF4-FFF2-40B4-BE49-F238E27FC236}">
                <a16:creationId xmlns:a16="http://schemas.microsoft.com/office/drawing/2014/main" id="{61E68C2C-360C-45EC-AF51-415299B34C8A}"/>
              </a:ext>
            </a:extLst>
          </p:cNvPr>
          <p:cNvSpPr txBox="1"/>
          <p:nvPr/>
        </p:nvSpPr>
        <p:spPr>
          <a:xfrm>
            <a:off x="110572" y="5589240"/>
            <a:ext cx="3525324" cy="369332"/>
          </a:xfrm>
          <a:prstGeom prst="rect">
            <a:avLst/>
          </a:prstGeom>
          <a:noFill/>
        </p:spPr>
        <p:txBody>
          <a:bodyPr wrap="none" rtlCol="0">
            <a:spAutoFit/>
          </a:bodyPr>
          <a:lstStyle/>
          <a:p>
            <a:r>
              <a:rPr lang="nl-BE" b="1" dirty="0"/>
              <a:t>GUI = </a:t>
            </a:r>
            <a:r>
              <a:rPr lang="nl-BE" b="1" dirty="0" err="1"/>
              <a:t>Graphical</a:t>
            </a:r>
            <a:r>
              <a:rPr lang="nl-BE" b="1" dirty="0"/>
              <a:t> User Interface</a:t>
            </a:r>
          </a:p>
        </p:txBody>
      </p:sp>
      <p:pic>
        <p:nvPicPr>
          <p:cNvPr id="13" name="Afbeelding 14">
            <a:extLst>
              <a:ext uri="{FF2B5EF4-FFF2-40B4-BE49-F238E27FC236}">
                <a16:creationId xmlns:a16="http://schemas.microsoft.com/office/drawing/2014/main" id="{013AEC1D-FD3C-466A-8523-FF58619AECE6}"/>
              </a:ext>
            </a:extLst>
          </p:cNvPr>
          <p:cNvPicPr>
            <a:picLocks noChangeAspect="1"/>
          </p:cNvPicPr>
          <p:nvPr/>
        </p:nvPicPr>
        <p:blipFill>
          <a:blip r:embed="rId6"/>
          <a:stretch>
            <a:fillRect/>
          </a:stretch>
        </p:blipFill>
        <p:spPr>
          <a:xfrm>
            <a:off x="5021705" y="3375747"/>
            <a:ext cx="3432590" cy="2213494"/>
          </a:xfrm>
          <a:prstGeom prst="rect">
            <a:avLst/>
          </a:prstGeom>
        </p:spPr>
      </p:pic>
      <p:sp>
        <p:nvSpPr>
          <p:cNvPr id="14" name="Tekstvak 17">
            <a:extLst>
              <a:ext uri="{FF2B5EF4-FFF2-40B4-BE49-F238E27FC236}">
                <a16:creationId xmlns:a16="http://schemas.microsoft.com/office/drawing/2014/main" id="{5A35A5FE-7588-4887-87CC-77DAFD2FEF08}"/>
              </a:ext>
            </a:extLst>
          </p:cNvPr>
          <p:cNvSpPr txBox="1"/>
          <p:nvPr/>
        </p:nvSpPr>
        <p:spPr>
          <a:xfrm>
            <a:off x="5076056" y="5661248"/>
            <a:ext cx="3316934" cy="369332"/>
          </a:xfrm>
          <a:prstGeom prst="rect">
            <a:avLst/>
          </a:prstGeom>
          <a:noFill/>
        </p:spPr>
        <p:txBody>
          <a:bodyPr wrap="none" rtlCol="0">
            <a:spAutoFit/>
          </a:bodyPr>
          <a:lstStyle/>
          <a:p>
            <a:r>
              <a:rPr lang="nl-BE" b="1" dirty="0"/>
              <a:t>De code achter ‘de knoppen’</a:t>
            </a:r>
          </a:p>
        </p:txBody>
      </p:sp>
    </p:spTree>
    <p:extLst>
      <p:ext uri="{BB962C8B-B14F-4D97-AF65-F5344CB8AC3E}">
        <p14:creationId xmlns:p14="http://schemas.microsoft.com/office/powerpoint/2010/main" val="38044650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err="1"/>
              <a:t>Repetition</a:t>
            </a:r>
            <a:r>
              <a:rPr lang="fr-BE" dirty="0"/>
              <a:t> blocks</a:t>
            </a:r>
            <a:endParaRPr lang="en-BE" dirty="0"/>
          </a:p>
        </p:txBody>
      </p:sp>
      <p:pic>
        <p:nvPicPr>
          <p:cNvPr id="3" name="Afbeelding 9">
            <a:extLst>
              <a:ext uri="{FF2B5EF4-FFF2-40B4-BE49-F238E27FC236}">
                <a16:creationId xmlns:a16="http://schemas.microsoft.com/office/drawing/2014/main" id="{0190E588-250E-4445-A49E-E6B3C8F856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49" b="95663" l="5440" r="92320">
                        <a14:foregroundMark x1="32320" y1="30102" x2="32320" y2="30102"/>
                        <a14:foregroundMark x1="5440" y1="15561" x2="5440" y2="15561"/>
                        <a14:foregroundMark x1="66240" y1="28571" x2="66240" y2="28571"/>
                        <a14:foregroundMark x1="92320" y1="85459" x2="92320" y2="85459"/>
                        <a14:foregroundMark x1="85600" y1="95663" x2="85600" y2="95663"/>
                        <a14:foregroundMark x1="43200" y1="76531" x2="43200" y2="76531"/>
                      </a14:backgroundRemoval>
                    </a14:imgEffect>
                  </a14:imgLayer>
                </a14:imgProps>
              </a:ext>
            </a:extLst>
          </a:blip>
          <a:stretch>
            <a:fillRect/>
          </a:stretch>
        </p:blipFill>
        <p:spPr>
          <a:xfrm>
            <a:off x="4863402" y="2800646"/>
            <a:ext cx="3901764" cy="2447186"/>
          </a:xfrm>
          <a:prstGeom prst="rect">
            <a:avLst/>
          </a:prstGeom>
        </p:spPr>
      </p:pic>
    </p:spTree>
    <p:extLst>
      <p:ext uri="{BB962C8B-B14F-4D97-AF65-F5344CB8AC3E}">
        <p14:creationId xmlns:p14="http://schemas.microsoft.com/office/powerpoint/2010/main" val="24636163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2"/>
          <a:stretch>
            <a:fillRect/>
          </a:stretch>
        </p:blipFill>
        <p:spPr>
          <a:xfrm>
            <a:off x="737470" y="1952150"/>
            <a:ext cx="1962322" cy="1224607"/>
          </a:xfrm>
          <a:prstGeom prst="rect">
            <a:avLst/>
          </a:prstGeom>
        </p:spPr>
      </p:pic>
      <p:sp>
        <p:nvSpPr>
          <p:cNvPr id="2" name="Titel 1"/>
          <p:cNvSpPr>
            <a:spLocks noGrp="1"/>
          </p:cNvSpPr>
          <p:nvPr>
            <p:ph type="title"/>
          </p:nvPr>
        </p:nvSpPr>
        <p:spPr/>
        <p:txBody>
          <a:bodyPr/>
          <a:lstStyle/>
          <a:p>
            <a:r>
              <a:rPr lang="nl-BE" dirty="0" err="1"/>
              <a:t>Repetition</a:t>
            </a:r>
            <a:r>
              <a:rPr lang="nl-BE" dirty="0"/>
              <a:t> </a:t>
            </a:r>
            <a:r>
              <a:rPr lang="nl-BE" dirty="0" err="1"/>
              <a:t>blocks</a:t>
            </a:r>
            <a:endParaRPr lang="nl-BE" dirty="0"/>
          </a:p>
        </p:txBody>
      </p:sp>
      <p:sp>
        <p:nvSpPr>
          <p:cNvPr id="3" name="Tijdelijke aanduiding voor inhoud 2"/>
          <p:cNvSpPr>
            <a:spLocks noGrp="1"/>
          </p:cNvSpPr>
          <p:nvPr>
            <p:ph idx="1"/>
          </p:nvPr>
        </p:nvSpPr>
        <p:spPr/>
        <p:txBody>
          <a:bodyPr/>
          <a:lstStyle/>
          <a:p>
            <a:r>
              <a:rPr lang="nl-BE" u="sng" dirty="0" err="1">
                <a:latin typeface="Courier New" panose="02070309020205020404" pitchFamily="49" charset="0"/>
                <a:cs typeface="Courier New" panose="02070309020205020404" pitchFamily="49" charset="0"/>
              </a:rPr>
              <a:t>while</a:t>
            </a:r>
            <a:r>
              <a:rPr lang="nl-BE" u="sng" dirty="0">
                <a:latin typeface="Courier New" panose="02070309020205020404" pitchFamily="49" charset="0"/>
                <a:cs typeface="Courier New" panose="02070309020205020404" pitchFamily="49" charset="0"/>
              </a:rPr>
              <a:t> test</a:t>
            </a:r>
            <a:r>
              <a:rPr lang="nl-BE" u="sng" dirty="0">
                <a:latin typeface="+mj-lt"/>
                <a:cs typeface="Courier New" panose="02070309020205020404" pitchFamily="49" charset="0"/>
              </a:rPr>
              <a:t> lus</a:t>
            </a: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Courier New" panose="02070309020205020404" pitchFamily="49" charset="0"/>
              <a:cs typeface="Courier New" panose="02070309020205020404" pitchFamily="49" charset="0"/>
            </a:endParaRPr>
          </a:p>
          <a:p>
            <a:r>
              <a:rPr lang="nl-BE" u="sng" dirty="0" err="1">
                <a:latin typeface="Courier New" panose="02070309020205020404" pitchFamily="49" charset="0"/>
                <a:cs typeface="Courier New" panose="02070309020205020404" pitchFamily="49" charset="0"/>
              </a:rPr>
              <a:t>for</a:t>
            </a:r>
            <a:r>
              <a:rPr lang="nl-BE" u="sng" dirty="0">
                <a:latin typeface="Courier New" panose="02070309020205020404" pitchFamily="49" charset="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each</a:t>
            </a:r>
            <a:r>
              <a:rPr lang="nl-BE" u="sng" dirty="0">
                <a:latin typeface="Courier New" panose="02070309020205020404" pitchFamily="49" charset="0"/>
                <a:cs typeface="Courier New" panose="02070309020205020404" pitchFamily="49" charset="0"/>
              </a:rPr>
              <a:t> </a:t>
            </a:r>
            <a:r>
              <a:rPr lang="nl-BE" u="sng" dirty="0">
                <a:latin typeface="+mj-lt"/>
                <a:cs typeface="Courier New" panose="02070309020205020404" pitchFamily="49" charset="0"/>
              </a:rPr>
              <a:t>lus</a:t>
            </a:r>
          </a:p>
          <a:p>
            <a:endParaRPr lang="nl-BE" dirty="0">
              <a:latin typeface="+mj-lt"/>
              <a:cs typeface="Courier New" panose="02070309020205020404" pitchFamily="49" charset="0"/>
            </a:endParaRPr>
          </a:p>
        </p:txBody>
      </p:sp>
      <p:cxnSp>
        <p:nvCxnSpPr>
          <p:cNvPr id="5" name="Rechte verbindingslijn met pijl 4"/>
          <p:cNvCxnSpPr/>
          <p:nvPr/>
        </p:nvCxnSpPr>
        <p:spPr>
          <a:xfrm flipH="1">
            <a:off x="2267744" y="2245514"/>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p:cNvCxnSpPr/>
          <p:nvPr/>
        </p:nvCxnSpPr>
        <p:spPr>
          <a:xfrm flipH="1">
            <a:off x="2267744" y="2677562"/>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3203848" y="2060848"/>
            <a:ext cx="2018501" cy="369332"/>
          </a:xfrm>
          <a:prstGeom prst="rect">
            <a:avLst/>
          </a:prstGeom>
          <a:noFill/>
        </p:spPr>
        <p:txBody>
          <a:bodyPr wrap="none" rtlCol="0">
            <a:spAutoFit/>
          </a:bodyPr>
          <a:lstStyle/>
          <a:p>
            <a:r>
              <a:rPr lang="nl-BE" dirty="0"/>
              <a:t>zolang dit </a:t>
            </a:r>
            <a:r>
              <a:rPr lang="nl-BE" dirty="0" err="1">
                <a:latin typeface="Courier New" panose="02070309020205020404" pitchFamily="49" charset="0"/>
                <a:cs typeface="Courier New" panose="02070309020205020404" pitchFamily="49" charset="0"/>
              </a:rPr>
              <a:t>true</a:t>
            </a:r>
            <a:r>
              <a:rPr lang="nl-BE" dirty="0"/>
              <a:t> is</a:t>
            </a:r>
          </a:p>
        </p:txBody>
      </p:sp>
      <p:sp>
        <p:nvSpPr>
          <p:cNvPr id="9" name="Tekstvak 8"/>
          <p:cNvSpPr txBox="1"/>
          <p:nvPr/>
        </p:nvSpPr>
        <p:spPr>
          <a:xfrm>
            <a:off x="3203848" y="2524254"/>
            <a:ext cx="4288418" cy="369332"/>
          </a:xfrm>
          <a:prstGeom prst="rect">
            <a:avLst/>
          </a:prstGeom>
          <a:noFill/>
        </p:spPr>
        <p:txBody>
          <a:bodyPr wrap="none" rtlCol="0">
            <a:spAutoFit/>
          </a:bodyPr>
          <a:lstStyle/>
          <a:p>
            <a:r>
              <a:rPr lang="nl-BE" dirty="0"/>
              <a:t>voer dan de instructies uit die hier staan</a:t>
            </a:r>
          </a:p>
        </p:txBody>
      </p:sp>
      <p:pic>
        <p:nvPicPr>
          <p:cNvPr id="4" name="Afbeelding 3"/>
          <p:cNvPicPr>
            <a:picLocks noChangeAspect="1"/>
          </p:cNvPicPr>
          <p:nvPr/>
        </p:nvPicPr>
        <p:blipFill>
          <a:blip r:embed="rId3"/>
          <a:stretch>
            <a:fillRect/>
          </a:stretch>
        </p:blipFill>
        <p:spPr>
          <a:xfrm>
            <a:off x="683568" y="4333010"/>
            <a:ext cx="2448272" cy="1624862"/>
          </a:xfrm>
          <a:prstGeom prst="rect">
            <a:avLst/>
          </a:prstGeom>
        </p:spPr>
      </p:pic>
      <p:cxnSp>
        <p:nvCxnSpPr>
          <p:cNvPr id="11" name="Rechte verbindingslijn met pijl 10"/>
          <p:cNvCxnSpPr/>
          <p:nvPr/>
        </p:nvCxnSpPr>
        <p:spPr>
          <a:xfrm flipH="1">
            <a:off x="3275856" y="4666028"/>
            <a:ext cx="39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3275856" y="5138726"/>
            <a:ext cx="396044" cy="6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3651383" y="4481362"/>
            <a:ext cx="4457310" cy="369332"/>
          </a:xfrm>
          <a:prstGeom prst="rect">
            <a:avLst/>
          </a:prstGeom>
          <a:noFill/>
        </p:spPr>
        <p:txBody>
          <a:bodyPr wrap="none" rtlCol="0">
            <a:spAutoFit/>
          </a:bodyPr>
          <a:lstStyle/>
          <a:p>
            <a:r>
              <a:rPr lang="nl-BE" dirty="0"/>
              <a:t>voor elke waarde van </a:t>
            </a:r>
            <a:r>
              <a:rPr lang="nl-BE" dirty="0" err="1">
                <a:latin typeface="Courier New" panose="02070309020205020404" pitchFamily="49" charset="0"/>
                <a:cs typeface="Courier New" panose="02070309020205020404" pitchFamily="49" charset="0"/>
              </a:rPr>
              <a:t>number</a:t>
            </a:r>
            <a:r>
              <a:rPr lang="nl-BE" dirty="0"/>
              <a:t> van </a:t>
            </a:r>
            <a:r>
              <a:rPr lang="nl-BE" dirty="0">
                <a:latin typeface="Courier New" panose="02070309020205020404" pitchFamily="49" charset="0"/>
                <a:cs typeface="Courier New" panose="02070309020205020404" pitchFamily="49" charset="0"/>
              </a:rPr>
              <a:t>X</a:t>
            </a:r>
            <a:r>
              <a:rPr lang="nl-BE" dirty="0"/>
              <a:t> tot </a:t>
            </a:r>
            <a:r>
              <a:rPr lang="nl-BE" dirty="0">
                <a:latin typeface="Courier New" panose="02070309020205020404" pitchFamily="49" charset="0"/>
                <a:cs typeface="Courier New" panose="02070309020205020404" pitchFamily="49" charset="0"/>
              </a:rPr>
              <a:t>Y</a:t>
            </a:r>
          </a:p>
        </p:txBody>
      </p:sp>
      <p:sp>
        <p:nvSpPr>
          <p:cNvPr id="14" name="Tekstvak 13"/>
          <p:cNvSpPr txBox="1"/>
          <p:nvPr/>
        </p:nvSpPr>
        <p:spPr>
          <a:xfrm>
            <a:off x="3831403" y="5345458"/>
            <a:ext cx="4288418" cy="369332"/>
          </a:xfrm>
          <a:prstGeom prst="rect">
            <a:avLst/>
          </a:prstGeom>
          <a:noFill/>
        </p:spPr>
        <p:txBody>
          <a:bodyPr wrap="none" rtlCol="0">
            <a:spAutoFit/>
          </a:bodyPr>
          <a:lstStyle/>
          <a:p>
            <a:r>
              <a:rPr lang="nl-BE" dirty="0"/>
              <a:t>voer dan de instructies uit die hier staan</a:t>
            </a:r>
          </a:p>
        </p:txBody>
      </p:sp>
      <p:sp>
        <p:nvSpPr>
          <p:cNvPr id="15" name="Tekstvak 14"/>
          <p:cNvSpPr txBox="1"/>
          <p:nvPr/>
        </p:nvSpPr>
        <p:spPr>
          <a:xfrm>
            <a:off x="3710897" y="4955601"/>
            <a:ext cx="4929555" cy="369332"/>
          </a:xfrm>
          <a:prstGeom prst="rect">
            <a:avLst/>
          </a:prstGeom>
          <a:noFill/>
        </p:spPr>
        <p:txBody>
          <a:bodyPr wrap="none" rtlCol="0">
            <a:spAutoFit/>
          </a:bodyPr>
          <a:lstStyle/>
          <a:p>
            <a:r>
              <a:rPr lang="nl-BE" dirty="0"/>
              <a:t>waarbij  </a:t>
            </a:r>
            <a:r>
              <a:rPr lang="nl-BE" dirty="0" err="1">
                <a:latin typeface="Courier New" panose="02070309020205020404" pitchFamily="49" charset="0"/>
                <a:cs typeface="Courier New" panose="02070309020205020404" pitchFamily="49" charset="0"/>
              </a:rPr>
              <a:t>number</a:t>
            </a:r>
            <a:r>
              <a:rPr lang="nl-BE" dirty="0"/>
              <a:t> telkens met </a:t>
            </a:r>
            <a:r>
              <a:rPr lang="nl-BE" dirty="0">
                <a:latin typeface="Courier New" panose="02070309020205020404" pitchFamily="49" charset="0"/>
                <a:cs typeface="Courier New" panose="02070309020205020404" pitchFamily="49" charset="0"/>
              </a:rPr>
              <a:t>Z</a:t>
            </a:r>
            <a:r>
              <a:rPr lang="nl-BE" dirty="0"/>
              <a:t> wordt verhoogd</a:t>
            </a:r>
          </a:p>
        </p:txBody>
      </p:sp>
      <p:cxnSp>
        <p:nvCxnSpPr>
          <p:cNvPr id="18" name="Rechte verbindingslijn met pijl 17"/>
          <p:cNvCxnSpPr/>
          <p:nvPr/>
        </p:nvCxnSpPr>
        <p:spPr>
          <a:xfrm flipH="1">
            <a:off x="3095836" y="5534242"/>
            <a:ext cx="756084" cy="6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2898570" y="4376525"/>
            <a:ext cx="322524" cy="369332"/>
          </a:xfrm>
          <a:prstGeom prst="rect">
            <a:avLst/>
          </a:prstGeom>
          <a:noFill/>
        </p:spPr>
        <p:txBody>
          <a:bodyPr wrap="none" rtlCol="0">
            <a:spAutoFit/>
          </a:bodyPr>
          <a:lstStyle/>
          <a:p>
            <a:r>
              <a:rPr lang="nl-BE" dirty="0">
                <a:latin typeface="Courier New" panose="02070309020205020404" pitchFamily="49" charset="0"/>
                <a:cs typeface="Courier New" panose="02070309020205020404" pitchFamily="49" charset="0"/>
              </a:rPr>
              <a:t>X</a:t>
            </a:r>
          </a:p>
        </p:txBody>
      </p:sp>
      <p:sp>
        <p:nvSpPr>
          <p:cNvPr id="21" name="Tekstvak 20"/>
          <p:cNvSpPr txBox="1"/>
          <p:nvPr/>
        </p:nvSpPr>
        <p:spPr>
          <a:xfrm>
            <a:off x="2904004" y="4685649"/>
            <a:ext cx="322524" cy="369332"/>
          </a:xfrm>
          <a:prstGeom prst="rect">
            <a:avLst/>
          </a:prstGeom>
          <a:noFill/>
        </p:spPr>
        <p:txBody>
          <a:bodyPr wrap="none" rtlCol="0">
            <a:spAutoFit/>
          </a:bodyPr>
          <a:lstStyle/>
          <a:p>
            <a:r>
              <a:rPr lang="nl-BE" dirty="0">
                <a:latin typeface="Courier New" panose="02070309020205020404" pitchFamily="49" charset="0"/>
                <a:cs typeface="Courier New" panose="02070309020205020404" pitchFamily="49" charset="0"/>
              </a:rPr>
              <a:t>Y</a:t>
            </a:r>
          </a:p>
        </p:txBody>
      </p:sp>
      <p:sp>
        <p:nvSpPr>
          <p:cNvPr id="20" name="Tekstvak 19"/>
          <p:cNvSpPr txBox="1"/>
          <p:nvPr/>
        </p:nvSpPr>
        <p:spPr>
          <a:xfrm>
            <a:off x="2909494" y="4970292"/>
            <a:ext cx="325730" cy="369332"/>
          </a:xfrm>
          <a:prstGeom prst="rect">
            <a:avLst/>
          </a:prstGeom>
          <a:noFill/>
        </p:spPr>
        <p:txBody>
          <a:bodyPr wrap="none" rtlCol="0">
            <a:spAutoFit/>
          </a:bodyPr>
          <a:lstStyle/>
          <a:p>
            <a:r>
              <a:rPr lang="nl-BE" dirty="0">
                <a:latin typeface="Courier New" panose="02070309020205020404" pitchFamily="49" charset="0"/>
                <a:cs typeface="Courier New" panose="02070309020205020404" pitchFamily="49" charset="0"/>
              </a:rPr>
              <a:t>Z</a:t>
            </a:r>
          </a:p>
        </p:txBody>
      </p:sp>
      <p:sp>
        <p:nvSpPr>
          <p:cNvPr id="22" name="Rechteraccolade 21"/>
          <p:cNvSpPr/>
          <p:nvPr/>
        </p:nvSpPr>
        <p:spPr>
          <a:xfrm>
            <a:off x="3158129" y="4405261"/>
            <a:ext cx="101962" cy="6174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dirty="0"/>
          </a:p>
        </p:txBody>
      </p:sp>
      <p:sp>
        <p:nvSpPr>
          <p:cNvPr id="23" name="Lijntoelichting 3 (rand en accentlijn) 22"/>
          <p:cNvSpPr/>
          <p:nvPr/>
        </p:nvSpPr>
        <p:spPr>
          <a:xfrm>
            <a:off x="6588224" y="3612930"/>
            <a:ext cx="2285776" cy="763595"/>
          </a:xfrm>
          <a:prstGeom prst="accentBorderCallout3">
            <a:avLst>
              <a:gd name="adj1" fmla="val 18750"/>
              <a:gd name="adj2" fmla="val -8333"/>
              <a:gd name="adj3" fmla="val 18750"/>
              <a:gd name="adj4" fmla="val -16667"/>
              <a:gd name="adj5" fmla="val 76571"/>
              <a:gd name="adj6" fmla="val -78152"/>
              <a:gd name="adj7" fmla="val 119471"/>
              <a:gd name="adj8" fmla="val -32802"/>
            </a:avLst>
          </a:prstGeom>
          <a:ln/>
        </p:spPr>
        <p:style>
          <a:lnRef idx="2">
            <a:schemeClr val="accent4"/>
          </a:lnRef>
          <a:fillRef idx="1">
            <a:schemeClr val="lt1"/>
          </a:fillRef>
          <a:effectRef idx="0">
            <a:schemeClr val="accent4"/>
          </a:effectRef>
          <a:fontRef idx="minor">
            <a:schemeClr val="dk1"/>
          </a:fontRef>
        </p:style>
        <p:txBody>
          <a:bodyPr rtlCol="0" anchor="ctr"/>
          <a:lstStyle/>
          <a:p>
            <a:r>
              <a:rPr lang="nl-BE" dirty="0">
                <a:latin typeface="Courier New" panose="02070309020205020404" pitchFamily="49" charset="0"/>
                <a:cs typeface="Courier New" panose="02070309020205020404" pitchFamily="49" charset="0"/>
              </a:rPr>
              <a:t>X </a:t>
            </a:r>
            <a:r>
              <a:rPr lang="nl-BE" dirty="0">
                <a:latin typeface="Courier New" panose="02070309020205020404" pitchFamily="49" charset="0"/>
                <a:cs typeface="Courier New" panose="02070309020205020404" pitchFamily="49" charset="0"/>
                <a:sym typeface="Wingdings" panose="05000000000000000000" pitchFamily="2" charset="2"/>
              </a:rPr>
              <a:t></a:t>
            </a:r>
            <a:r>
              <a:rPr lang="nl-BE" dirty="0">
                <a:latin typeface="Courier New" panose="02070309020205020404" pitchFamily="49" charset="0"/>
                <a:cs typeface="Courier New" panose="02070309020205020404" pitchFamily="49" charset="0"/>
              </a:rPr>
              <a:t>startwaarde</a:t>
            </a:r>
          </a:p>
          <a:p>
            <a:r>
              <a:rPr lang="nl-BE" dirty="0">
                <a:latin typeface="Courier New" panose="02070309020205020404" pitchFamily="49" charset="0"/>
                <a:cs typeface="Courier New" panose="02070309020205020404" pitchFamily="49" charset="0"/>
              </a:rPr>
              <a:t>Y </a:t>
            </a:r>
            <a:r>
              <a:rPr lang="nl-BE" dirty="0">
                <a:latin typeface="Courier New" panose="02070309020205020404" pitchFamily="49" charset="0"/>
                <a:cs typeface="Courier New" panose="02070309020205020404" pitchFamily="49" charset="0"/>
                <a:sym typeface="Wingdings" panose="05000000000000000000" pitchFamily="2" charset="2"/>
              </a:rPr>
              <a:t></a:t>
            </a:r>
            <a:r>
              <a:rPr lang="nl-BE" dirty="0">
                <a:latin typeface="Courier New" panose="02070309020205020404" pitchFamily="49" charset="0"/>
                <a:cs typeface="Courier New" panose="02070309020205020404" pitchFamily="49" charset="0"/>
              </a:rPr>
              <a:t>eindwaarde</a:t>
            </a:r>
          </a:p>
        </p:txBody>
      </p:sp>
      <p:pic>
        <p:nvPicPr>
          <p:cNvPr id="10" name="Afbeelding 9"/>
          <p:cNvPicPr>
            <a:picLocks noChangeAspect="1"/>
          </p:cNvPicPr>
          <p:nvPr/>
        </p:nvPicPr>
        <p:blipFill>
          <a:blip r:embed="rId4"/>
          <a:stretch>
            <a:fillRect/>
          </a:stretch>
        </p:blipFill>
        <p:spPr>
          <a:xfrm>
            <a:off x="7190324" y="200767"/>
            <a:ext cx="1836738" cy="1152002"/>
          </a:xfrm>
          <a:prstGeom prst="rect">
            <a:avLst/>
          </a:prstGeom>
        </p:spPr>
      </p:pic>
    </p:spTree>
    <p:extLst>
      <p:ext uri="{BB962C8B-B14F-4D97-AF65-F5344CB8AC3E}">
        <p14:creationId xmlns:p14="http://schemas.microsoft.com/office/powerpoint/2010/main" val="293730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Repetition</a:t>
            </a:r>
            <a:r>
              <a:rPr lang="nl-BE" dirty="0"/>
              <a:t> </a:t>
            </a:r>
            <a:r>
              <a:rPr lang="nl-BE" dirty="0" err="1"/>
              <a:t>blocks</a:t>
            </a:r>
            <a:endParaRPr lang="nl-BE" dirty="0"/>
          </a:p>
        </p:txBody>
      </p:sp>
      <p:pic>
        <p:nvPicPr>
          <p:cNvPr id="5" name="Afbeelding 4"/>
          <p:cNvPicPr>
            <a:picLocks noChangeAspect="1"/>
          </p:cNvPicPr>
          <p:nvPr/>
        </p:nvPicPr>
        <p:blipFill>
          <a:blip r:embed="rId2"/>
          <a:stretch>
            <a:fillRect/>
          </a:stretch>
        </p:blipFill>
        <p:spPr>
          <a:xfrm>
            <a:off x="576000" y="1368001"/>
            <a:ext cx="7333347" cy="4701177"/>
          </a:xfrm>
          <a:prstGeom prst="rect">
            <a:avLst/>
          </a:prstGeom>
        </p:spPr>
      </p:pic>
      <p:pic>
        <p:nvPicPr>
          <p:cNvPr id="4" name="Afbeelding 9">
            <a:extLst>
              <a:ext uri="{FF2B5EF4-FFF2-40B4-BE49-F238E27FC236}">
                <a16:creationId xmlns:a16="http://schemas.microsoft.com/office/drawing/2014/main" id="{BB1F584B-D601-4BB4-9FA6-A3278A040417}"/>
              </a:ext>
            </a:extLst>
          </p:cNvPr>
          <p:cNvPicPr>
            <a:picLocks noChangeAspect="1"/>
          </p:cNvPicPr>
          <p:nvPr/>
        </p:nvPicPr>
        <p:blipFill>
          <a:blip r:embed="rId3"/>
          <a:stretch>
            <a:fillRect/>
          </a:stretch>
        </p:blipFill>
        <p:spPr>
          <a:xfrm>
            <a:off x="7190324" y="200767"/>
            <a:ext cx="1836738" cy="1152002"/>
          </a:xfrm>
          <a:prstGeom prst="rect">
            <a:avLst/>
          </a:prstGeom>
        </p:spPr>
      </p:pic>
    </p:spTree>
    <p:extLst>
      <p:ext uri="{BB962C8B-B14F-4D97-AF65-F5344CB8AC3E}">
        <p14:creationId xmlns:p14="http://schemas.microsoft.com/office/powerpoint/2010/main" val="18110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Sum</a:t>
            </a:r>
            <a:r>
              <a:rPr lang="nl-BE" dirty="0"/>
              <a:t> </a:t>
            </a:r>
            <a:r>
              <a:rPr lang="nl-BE" dirty="0" err="1"/>
              <a:t>Numbers</a:t>
            </a:r>
            <a:r>
              <a:rPr lang="nl-BE" dirty="0"/>
              <a:t> </a:t>
            </a:r>
            <a:r>
              <a:rPr lang="nl-BE" dirty="0" err="1"/>
              <a:t>App</a:t>
            </a:r>
            <a:endParaRPr lang="nl-BE" dirty="0"/>
          </a:p>
        </p:txBody>
      </p:sp>
      <p:sp>
        <p:nvSpPr>
          <p:cNvPr id="3" name="Tijdelijke aanduiding voor inhoud 2"/>
          <p:cNvSpPr>
            <a:spLocks noGrp="1"/>
          </p:cNvSpPr>
          <p:nvPr>
            <p:ph idx="1"/>
          </p:nvPr>
        </p:nvSpPr>
        <p:spPr>
          <a:xfrm>
            <a:off x="540000" y="1844823"/>
            <a:ext cx="8334000" cy="3933175"/>
          </a:xfrm>
        </p:spPr>
        <p:txBody>
          <a:bodyPr/>
          <a:lstStyle/>
          <a:p>
            <a:pPr marL="0" indent="0">
              <a:buNone/>
            </a:pPr>
            <a:r>
              <a:rPr lang="nl-BE" i="1" dirty="0">
                <a:solidFill>
                  <a:schemeClr val="tx1"/>
                </a:solidFill>
              </a:rPr>
              <a:t>Bereken de som van een aantal getallen.</a:t>
            </a:r>
          </a:p>
        </p:txBody>
      </p:sp>
      <p:pic>
        <p:nvPicPr>
          <p:cNvPr id="11" name="Afbeelding 10"/>
          <p:cNvPicPr>
            <a:picLocks noChangeAspect="1"/>
          </p:cNvPicPr>
          <p:nvPr/>
        </p:nvPicPr>
        <p:blipFill>
          <a:blip r:embed="rId2"/>
          <a:stretch>
            <a:fillRect/>
          </a:stretch>
        </p:blipFill>
        <p:spPr>
          <a:xfrm>
            <a:off x="8063750" y="268294"/>
            <a:ext cx="1030313" cy="1036410"/>
          </a:xfrm>
          <a:prstGeom prst="rect">
            <a:avLst/>
          </a:prstGeom>
        </p:spPr>
      </p:pic>
      <p:pic>
        <p:nvPicPr>
          <p:cNvPr id="12" name="Afbeelding 11"/>
          <p:cNvPicPr>
            <a:picLocks noChangeAspect="1"/>
          </p:cNvPicPr>
          <p:nvPr/>
        </p:nvPicPr>
        <p:blipFill>
          <a:blip r:embed="rId3"/>
          <a:stretch>
            <a:fillRect/>
          </a:stretch>
        </p:blipFill>
        <p:spPr>
          <a:xfrm>
            <a:off x="126114" y="2492896"/>
            <a:ext cx="4314022" cy="3285103"/>
          </a:xfrm>
          <a:prstGeom prst="rect">
            <a:avLst/>
          </a:prstGeom>
        </p:spPr>
      </p:pic>
      <p:pic>
        <p:nvPicPr>
          <p:cNvPr id="13" name="Afbeelding 12"/>
          <p:cNvPicPr>
            <a:picLocks noChangeAspect="1"/>
          </p:cNvPicPr>
          <p:nvPr/>
        </p:nvPicPr>
        <p:blipFill>
          <a:blip r:embed="rId4"/>
          <a:stretch>
            <a:fillRect/>
          </a:stretch>
        </p:blipFill>
        <p:spPr>
          <a:xfrm>
            <a:off x="5467349" y="2492896"/>
            <a:ext cx="3239035" cy="2808312"/>
          </a:xfrm>
          <a:prstGeom prst="rect">
            <a:avLst/>
          </a:prstGeom>
        </p:spPr>
      </p:pic>
    </p:spTree>
    <p:extLst>
      <p:ext uri="{BB962C8B-B14F-4D97-AF65-F5344CB8AC3E}">
        <p14:creationId xmlns:p14="http://schemas.microsoft.com/office/powerpoint/2010/main" val="952442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Sum</a:t>
            </a:r>
            <a:r>
              <a:rPr lang="nl-BE" dirty="0"/>
              <a:t> </a:t>
            </a:r>
            <a:r>
              <a:rPr lang="nl-BE" dirty="0" err="1"/>
              <a:t>Numbers</a:t>
            </a:r>
            <a:r>
              <a:rPr lang="nl-BE" dirty="0"/>
              <a:t> </a:t>
            </a:r>
            <a:r>
              <a:rPr lang="nl-BE" dirty="0" err="1"/>
              <a:t>App</a:t>
            </a:r>
            <a:endParaRPr lang="nl-BE" dirty="0"/>
          </a:p>
        </p:txBody>
      </p:sp>
      <p:sp>
        <p:nvSpPr>
          <p:cNvPr id="16" name="Tijdelijke aanduiding voor inhoud 15"/>
          <p:cNvSpPr>
            <a:spLocks noGrp="1"/>
          </p:cNvSpPr>
          <p:nvPr>
            <p:ph idx="1"/>
          </p:nvPr>
        </p:nvSpPr>
        <p:spPr/>
        <p:txBody>
          <a:bodyPr/>
          <a:lstStyle/>
          <a:p>
            <a:endParaRPr lang="nl-BE" u="sng" dirty="0"/>
          </a:p>
          <a:p>
            <a:r>
              <a:rPr lang="nl-BE" u="sng" dirty="0"/>
              <a:t>STAP 1</a:t>
            </a:r>
            <a:r>
              <a:rPr lang="nl-BE" dirty="0"/>
              <a:t>: </a:t>
            </a:r>
            <a:r>
              <a:rPr lang="nl-BE" dirty="0" err="1"/>
              <a:t>initialiseer</a:t>
            </a:r>
            <a:r>
              <a:rPr lang="nl-BE" dirty="0"/>
              <a:t> de variabele </a:t>
            </a:r>
            <a:r>
              <a:rPr lang="nl-BE" dirty="0">
                <a:latin typeface="Courier New" panose="02070309020205020404" pitchFamily="49" charset="0"/>
                <a:cs typeface="Courier New" panose="02070309020205020404" pitchFamily="49" charset="0"/>
              </a:rPr>
              <a:t>Totaal</a:t>
            </a:r>
          </a:p>
          <a:p>
            <a:endParaRPr lang="nl-BE" dirty="0"/>
          </a:p>
          <a:p>
            <a:r>
              <a:rPr lang="nl-BE" u="sng" dirty="0"/>
              <a:t>STAP 2</a:t>
            </a:r>
            <a:r>
              <a:rPr lang="nl-BE" dirty="0"/>
              <a:t>: </a:t>
            </a:r>
            <a:r>
              <a:rPr lang="nl-BE" dirty="0" err="1"/>
              <a:t>initialiseer</a:t>
            </a:r>
            <a:r>
              <a:rPr lang="nl-BE" dirty="0"/>
              <a:t> de </a:t>
            </a:r>
            <a:r>
              <a:rPr lang="nl-BE" dirty="0">
                <a:latin typeface="Courier New" panose="02070309020205020404" pitchFamily="49" charset="0"/>
                <a:cs typeface="Courier New" panose="02070309020205020404" pitchFamily="49" charset="0"/>
              </a:rPr>
              <a:t>For </a:t>
            </a:r>
            <a:r>
              <a:rPr lang="nl-BE" dirty="0" err="1">
                <a:latin typeface="Courier New" panose="02070309020205020404" pitchFamily="49" charset="0"/>
                <a:cs typeface="Courier New" panose="02070309020205020404" pitchFamily="49" charset="0"/>
              </a:rPr>
              <a:t>Each</a:t>
            </a:r>
            <a:r>
              <a:rPr lang="nl-BE" dirty="0">
                <a:latin typeface="Courier New" panose="02070309020205020404" pitchFamily="49" charset="0"/>
                <a:cs typeface="Courier New" panose="02070309020205020404" pitchFamily="49" charset="0"/>
              </a:rPr>
              <a:t> </a:t>
            </a:r>
            <a:r>
              <a:rPr lang="nl-BE" dirty="0"/>
              <a:t>lus</a:t>
            </a:r>
          </a:p>
          <a:p>
            <a:endParaRPr lang="nl-BE" dirty="0"/>
          </a:p>
          <a:p>
            <a:r>
              <a:rPr lang="nl-BE" u="sng" dirty="0"/>
              <a:t>STAP 3</a:t>
            </a:r>
            <a:r>
              <a:rPr lang="nl-BE" dirty="0"/>
              <a:t>: implementeer wat uitgevoerd wordt binnen de lus</a:t>
            </a:r>
          </a:p>
          <a:p>
            <a:endParaRPr lang="nl-BE" dirty="0"/>
          </a:p>
          <a:p>
            <a:r>
              <a:rPr lang="nl-BE" u="sng" dirty="0"/>
              <a:t>STAP 4</a:t>
            </a:r>
            <a:r>
              <a:rPr lang="nl-BE" dirty="0"/>
              <a:t>: kopieer het </a:t>
            </a:r>
            <a:r>
              <a:rPr lang="nl-BE" dirty="0">
                <a:latin typeface="Courier New" panose="02070309020205020404" pitchFamily="49" charset="0"/>
                <a:cs typeface="Courier New" panose="02070309020205020404" pitchFamily="49" charset="0"/>
              </a:rPr>
              <a:t>Totaal</a:t>
            </a:r>
            <a:r>
              <a:rPr lang="nl-BE" dirty="0"/>
              <a:t> in de </a:t>
            </a:r>
            <a:r>
              <a:rPr lang="nl-BE" dirty="0" err="1">
                <a:latin typeface="Courier New" panose="02070309020205020404" pitchFamily="49" charset="0"/>
                <a:cs typeface="Courier New" panose="02070309020205020404" pitchFamily="49" charset="0"/>
              </a:rPr>
              <a:t>TextBox</a:t>
            </a:r>
            <a:endParaRPr lang="nl-BE" dirty="0">
              <a:latin typeface="Courier New" panose="02070309020205020404" pitchFamily="49" charset="0"/>
              <a:cs typeface="Courier New" panose="02070309020205020404" pitchFamily="49" charset="0"/>
            </a:endParaRPr>
          </a:p>
          <a:p>
            <a:endParaRPr lang="nl-BE" dirty="0"/>
          </a:p>
          <a:p>
            <a:endParaRPr lang="nl-BE" dirty="0"/>
          </a:p>
        </p:txBody>
      </p:sp>
      <p:pic>
        <p:nvPicPr>
          <p:cNvPr id="13" name="Picture 2" descr="https://pbs.twimg.com/profile_images/2601396524/computer_avat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17" name="Afbeelding 16"/>
          <p:cNvPicPr>
            <a:picLocks noChangeAspect="1"/>
          </p:cNvPicPr>
          <p:nvPr/>
        </p:nvPicPr>
        <p:blipFill>
          <a:blip r:embed="rId3"/>
          <a:stretch>
            <a:fillRect/>
          </a:stretch>
        </p:blipFill>
        <p:spPr>
          <a:xfrm>
            <a:off x="5508104" y="262790"/>
            <a:ext cx="2362200" cy="752475"/>
          </a:xfrm>
          <a:prstGeom prst="rect">
            <a:avLst/>
          </a:prstGeom>
        </p:spPr>
      </p:pic>
    </p:spTree>
    <p:extLst>
      <p:ext uri="{BB962C8B-B14F-4D97-AF65-F5344CB8AC3E}">
        <p14:creationId xmlns:p14="http://schemas.microsoft.com/office/powerpoint/2010/main" val="27555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Sum</a:t>
            </a:r>
            <a:r>
              <a:rPr lang="nl-BE" dirty="0"/>
              <a:t> </a:t>
            </a:r>
            <a:r>
              <a:rPr lang="nl-BE" dirty="0" err="1"/>
              <a:t>Numbers</a:t>
            </a:r>
            <a:r>
              <a:rPr lang="nl-BE" dirty="0"/>
              <a:t> </a:t>
            </a:r>
            <a:r>
              <a:rPr lang="nl-BE" dirty="0" err="1"/>
              <a:t>App</a:t>
            </a:r>
            <a:endParaRPr lang="nl-BE" dirty="0"/>
          </a:p>
        </p:txBody>
      </p:sp>
      <p:pic>
        <p:nvPicPr>
          <p:cNvPr id="13" name="Picture 2" descr="https://pbs.twimg.com/profile_images/2601396524/computer_avat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660" y="198056"/>
            <a:ext cx="870340" cy="881944"/>
          </a:xfrm>
          <a:prstGeom prst="rect">
            <a:avLst/>
          </a:prstGeom>
          <a:noFill/>
          <a:extLst>
            <a:ext uri="{909E8E84-426E-40DD-AFC4-6F175D3DCCD1}">
              <a14:hiddenFill xmlns:a14="http://schemas.microsoft.com/office/drawing/2010/main">
                <a:solidFill>
                  <a:srgbClr val="FFFFFF"/>
                </a:solidFill>
              </a14:hiddenFill>
            </a:ext>
          </a:extLst>
        </p:spPr>
      </p:pic>
      <p:pic>
        <p:nvPicPr>
          <p:cNvPr id="14" name="Afbeelding 13"/>
          <p:cNvPicPr>
            <a:picLocks noChangeAspect="1"/>
          </p:cNvPicPr>
          <p:nvPr/>
        </p:nvPicPr>
        <p:blipFill>
          <a:blip r:embed="rId3"/>
          <a:stretch>
            <a:fillRect/>
          </a:stretch>
        </p:blipFill>
        <p:spPr>
          <a:xfrm>
            <a:off x="347234" y="1772308"/>
            <a:ext cx="7226828" cy="3313383"/>
          </a:xfrm>
          <a:prstGeom prst="rect">
            <a:avLst/>
          </a:prstGeom>
        </p:spPr>
      </p:pic>
      <p:pic>
        <p:nvPicPr>
          <p:cNvPr id="3" name="Afbeelding 2"/>
          <p:cNvPicPr>
            <a:picLocks noChangeAspect="1"/>
          </p:cNvPicPr>
          <p:nvPr/>
        </p:nvPicPr>
        <p:blipFill>
          <a:blip r:embed="rId4"/>
          <a:stretch>
            <a:fillRect/>
          </a:stretch>
        </p:blipFill>
        <p:spPr>
          <a:xfrm>
            <a:off x="5417057" y="261043"/>
            <a:ext cx="2359356" cy="755970"/>
          </a:xfrm>
          <a:prstGeom prst="rect">
            <a:avLst/>
          </a:prstGeom>
        </p:spPr>
      </p:pic>
    </p:spTree>
    <p:extLst>
      <p:ext uri="{BB962C8B-B14F-4D97-AF65-F5344CB8AC3E}">
        <p14:creationId xmlns:p14="http://schemas.microsoft.com/office/powerpoint/2010/main" val="800467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Intrest </a:t>
            </a:r>
            <a:r>
              <a:rPr lang="nl-BE" dirty="0" err="1"/>
              <a:t>App</a:t>
            </a:r>
            <a:endParaRPr lang="nl-BE" dirty="0"/>
          </a:p>
        </p:txBody>
      </p:sp>
      <p:sp>
        <p:nvSpPr>
          <p:cNvPr id="3" name="Tijdelijke aanduiding voor inhoud 2"/>
          <p:cNvSpPr>
            <a:spLocks noGrp="1"/>
          </p:cNvSpPr>
          <p:nvPr>
            <p:ph idx="1"/>
          </p:nvPr>
        </p:nvSpPr>
        <p:spPr>
          <a:xfrm>
            <a:off x="540000" y="1349999"/>
            <a:ext cx="5616176" cy="4428000"/>
          </a:xfrm>
        </p:spPr>
        <p:txBody>
          <a:bodyPr/>
          <a:lstStyle/>
          <a:p>
            <a:pPr marL="0" indent="0" algn="just">
              <a:buNone/>
            </a:pPr>
            <a:r>
              <a:rPr lang="nl-BE" sz="2000" i="1" dirty="0">
                <a:solidFill>
                  <a:schemeClr val="tx1"/>
                </a:solidFill>
              </a:rPr>
              <a:t>Ontwikkel een </a:t>
            </a:r>
            <a:r>
              <a:rPr lang="nl-BE" sz="2000" i="1" dirty="0" err="1">
                <a:solidFill>
                  <a:schemeClr val="tx1"/>
                </a:solidFill>
              </a:rPr>
              <a:t>app</a:t>
            </a:r>
            <a:r>
              <a:rPr lang="nl-BE" sz="2000" i="1" dirty="0">
                <a:solidFill>
                  <a:schemeClr val="tx1"/>
                </a:solidFill>
              </a:rPr>
              <a:t> die de af te halen </a:t>
            </a:r>
            <a:r>
              <a:rPr lang="nl-BE" sz="2000" i="1" dirty="0">
                <a:solidFill>
                  <a:schemeClr val="tx1"/>
                </a:solidFill>
                <a:latin typeface="Courier New" panose="02070309020205020404" pitchFamily="49" charset="0"/>
                <a:cs typeface="Courier New" panose="02070309020205020404" pitchFamily="49" charset="0"/>
              </a:rPr>
              <a:t>Balans </a:t>
            </a:r>
            <a:r>
              <a:rPr lang="nl-BE" sz="2000" i="1" dirty="0">
                <a:solidFill>
                  <a:schemeClr val="tx1"/>
                </a:solidFill>
              </a:rPr>
              <a:t>berekent van een </a:t>
            </a:r>
            <a:r>
              <a:rPr lang="nl-BE" sz="2000" i="1" dirty="0" err="1">
                <a:solidFill>
                  <a:schemeClr val="tx1"/>
                </a:solidFill>
                <a:latin typeface="Courier New" panose="02070309020205020404" pitchFamily="49" charset="0"/>
                <a:cs typeface="Courier New" panose="02070309020205020404" pitchFamily="49" charset="0"/>
              </a:rPr>
              <a:t>startBedrag</a:t>
            </a:r>
            <a:r>
              <a:rPr lang="nl-BE" sz="2000" i="1" dirty="0">
                <a:solidFill>
                  <a:schemeClr val="tx1"/>
                </a:solidFill>
              </a:rPr>
              <a:t> dat gedurende een </a:t>
            </a:r>
            <a:r>
              <a:rPr lang="nl-BE" sz="2000" i="1" dirty="0" err="1">
                <a:solidFill>
                  <a:schemeClr val="tx1"/>
                </a:solidFill>
                <a:latin typeface="Courier New" panose="02070309020205020404" pitchFamily="49" charset="0"/>
                <a:cs typeface="Courier New" panose="02070309020205020404" pitchFamily="49" charset="0"/>
              </a:rPr>
              <a:t>aantalJaar</a:t>
            </a:r>
            <a:r>
              <a:rPr lang="nl-BE" sz="2000" i="1" dirty="0">
                <a:solidFill>
                  <a:schemeClr val="tx1"/>
                </a:solidFill>
              </a:rPr>
              <a:t> op de bank staat tegen een bepaalde </a:t>
            </a:r>
            <a:r>
              <a:rPr lang="nl-BE" sz="2000" i="1" dirty="0">
                <a:solidFill>
                  <a:schemeClr val="tx1"/>
                </a:solidFill>
                <a:latin typeface="Courier New" panose="02070309020205020404" pitchFamily="49" charset="0"/>
                <a:cs typeface="Courier New" panose="02070309020205020404" pitchFamily="49" charset="0"/>
              </a:rPr>
              <a:t>rentevoet</a:t>
            </a:r>
            <a:r>
              <a:rPr lang="nl-BE" sz="2000" i="1" dirty="0">
                <a:solidFill>
                  <a:schemeClr val="tx1"/>
                </a:solidFill>
              </a:rPr>
              <a:t>.</a:t>
            </a:r>
          </a:p>
        </p:txBody>
      </p:sp>
      <p:pic>
        <p:nvPicPr>
          <p:cNvPr id="17" name="Afbeelding 16"/>
          <p:cNvPicPr>
            <a:picLocks noChangeAspect="1"/>
          </p:cNvPicPr>
          <p:nvPr/>
        </p:nvPicPr>
        <p:blipFill>
          <a:blip r:embed="rId2"/>
          <a:stretch>
            <a:fillRect/>
          </a:stretch>
        </p:blipFill>
        <p:spPr>
          <a:xfrm>
            <a:off x="349744" y="2775261"/>
            <a:ext cx="4222125" cy="3403430"/>
          </a:xfrm>
          <a:prstGeom prst="rect">
            <a:avLst/>
          </a:prstGeom>
        </p:spPr>
      </p:pic>
      <p:pic>
        <p:nvPicPr>
          <p:cNvPr id="19" name="Afbeelding 18"/>
          <p:cNvPicPr>
            <a:picLocks noChangeAspect="1"/>
          </p:cNvPicPr>
          <p:nvPr/>
        </p:nvPicPr>
        <p:blipFill>
          <a:blip r:embed="rId3"/>
          <a:stretch>
            <a:fillRect/>
          </a:stretch>
        </p:blipFill>
        <p:spPr>
          <a:xfrm>
            <a:off x="6596972" y="1349999"/>
            <a:ext cx="2312217" cy="4432689"/>
          </a:xfrm>
          <a:prstGeom prst="rect">
            <a:avLst/>
          </a:prstGeom>
        </p:spPr>
      </p:pic>
      <p:pic>
        <p:nvPicPr>
          <p:cNvPr id="20" name="Afbeelding 19"/>
          <p:cNvPicPr>
            <a:picLocks noChangeAspect="1"/>
          </p:cNvPicPr>
          <p:nvPr/>
        </p:nvPicPr>
        <p:blipFill>
          <a:blip r:embed="rId4"/>
          <a:stretch>
            <a:fillRect/>
          </a:stretch>
        </p:blipFill>
        <p:spPr>
          <a:xfrm>
            <a:off x="7862167" y="111795"/>
            <a:ext cx="1030313" cy="1036410"/>
          </a:xfrm>
          <a:prstGeom prst="rect">
            <a:avLst/>
          </a:prstGeom>
        </p:spPr>
      </p:pic>
    </p:spTree>
    <p:extLst>
      <p:ext uri="{BB962C8B-B14F-4D97-AF65-F5344CB8AC3E}">
        <p14:creationId xmlns:p14="http://schemas.microsoft.com/office/powerpoint/2010/main" val="398504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Intrest </a:t>
            </a:r>
            <a:r>
              <a:rPr lang="nl-BE" dirty="0" err="1"/>
              <a:t>App</a:t>
            </a:r>
            <a:endParaRPr lang="nl-BE" dirty="0"/>
          </a:p>
        </p:txBody>
      </p:sp>
      <p:sp>
        <p:nvSpPr>
          <p:cNvPr id="3" name="Tijdelijke aanduiding voor inhoud 2"/>
          <p:cNvSpPr>
            <a:spLocks noGrp="1"/>
          </p:cNvSpPr>
          <p:nvPr>
            <p:ph idx="1"/>
          </p:nvPr>
        </p:nvSpPr>
        <p:spPr/>
        <p:txBody>
          <a:bodyPr/>
          <a:lstStyle/>
          <a:p>
            <a:endParaRPr lang="nl-BE" dirty="0"/>
          </a:p>
          <a:p>
            <a:r>
              <a:rPr lang="nl-BE" dirty="0"/>
              <a:t>STAP 1: </a:t>
            </a:r>
            <a:r>
              <a:rPr lang="nl-BE" dirty="0" err="1"/>
              <a:t>initialiseer</a:t>
            </a:r>
            <a:r>
              <a:rPr lang="nl-BE" dirty="0"/>
              <a:t> het </a:t>
            </a:r>
            <a:r>
              <a:rPr lang="nl-BE" dirty="0" err="1">
                <a:latin typeface="Courier New" panose="02070309020205020404" pitchFamily="49" charset="0"/>
                <a:cs typeface="Courier New" panose="02070309020205020404" pitchFamily="49" charset="0"/>
              </a:rPr>
              <a:t>EindBedrag</a:t>
            </a:r>
            <a:endParaRPr lang="nl-BE" dirty="0">
              <a:latin typeface="Courier New" panose="02070309020205020404" pitchFamily="49" charset="0"/>
              <a:cs typeface="Courier New" panose="02070309020205020404" pitchFamily="49" charset="0"/>
            </a:endParaRPr>
          </a:p>
          <a:p>
            <a:endParaRPr lang="nl-BE" dirty="0"/>
          </a:p>
          <a:p>
            <a:r>
              <a:rPr lang="nl-BE" dirty="0"/>
              <a:t>STAP 2: </a:t>
            </a:r>
            <a:r>
              <a:rPr lang="nl-BE" dirty="0" err="1"/>
              <a:t>initialiseer</a:t>
            </a:r>
            <a:r>
              <a:rPr lang="nl-BE" dirty="0"/>
              <a:t> de </a:t>
            </a:r>
            <a:r>
              <a:rPr lang="nl-BE" dirty="0">
                <a:latin typeface="Courier New" panose="02070309020205020404" pitchFamily="49" charset="0"/>
                <a:cs typeface="Courier New" panose="02070309020205020404" pitchFamily="49" charset="0"/>
              </a:rPr>
              <a:t>Factor</a:t>
            </a:r>
          </a:p>
          <a:p>
            <a:endParaRPr lang="nl-BE" dirty="0"/>
          </a:p>
          <a:p>
            <a:r>
              <a:rPr lang="nl-BE" dirty="0"/>
              <a:t>STAP 3: verhoog het </a:t>
            </a:r>
            <a:r>
              <a:rPr lang="nl-BE" dirty="0" err="1">
                <a:latin typeface="Courier New" panose="02070309020205020404" pitchFamily="49" charset="0"/>
                <a:cs typeface="Courier New" panose="02070309020205020404" pitchFamily="49" charset="0"/>
              </a:rPr>
              <a:t>EindBedrag</a:t>
            </a:r>
            <a:r>
              <a:rPr lang="nl-BE" dirty="0"/>
              <a:t> gedurende elk jaar </a:t>
            </a:r>
          </a:p>
          <a:p>
            <a:endParaRPr lang="nl-BE" dirty="0"/>
          </a:p>
          <a:p>
            <a:r>
              <a:rPr lang="nl-BE" dirty="0"/>
              <a:t>STAP 4: kopieer het </a:t>
            </a:r>
            <a:r>
              <a:rPr lang="nl-BE" dirty="0" err="1">
                <a:latin typeface="Courier New" panose="02070309020205020404" pitchFamily="49" charset="0"/>
                <a:cs typeface="Courier New" panose="02070309020205020404" pitchFamily="49" charset="0"/>
              </a:rPr>
              <a:t>EindBedrag</a:t>
            </a:r>
            <a:r>
              <a:rPr lang="nl-BE" dirty="0"/>
              <a:t> naar de </a:t>
            </a:r>
            <a:r>
              <a:rPr lang="nl-BE" dirty="0" err="1">
                <a:latin typeface="Courier New" panose="02070309020205020404" pitchFamily="49" charset="0"/>
                <a:cs typeface="Courier New" panose="02070309020205020404" pitchFamily="49" charset="0"/>
              </a:rPr>
              <a:t>TextBox</a:t>
            </a:r>
            <a:endParaRPr lang="nl-BE" dirty="0">
              <a:latin typeface="Courier New" panose="02070309020205020404" pitchFamily="49" charset="0"/>
              <a:cs typeface="Courier New" panose="02070309020205020404" pitchFamily="49" charset="0"/>
            </a:endParaRPr>
          </a:p>
        </p:txBody>
      </p:sp>
      <p:pic>
        <p:nvPicPr>
          <p:cNvPr id="4" name="Afbeelding 3"/>
          <p:cNvPicPr>
            <a:picLocks noChangeAspect="1"/>
          </p:cNvPicPr>
          <p:nvPr/>
        </p:nvPicPr>
        <p:blipFill>
          <a:blip r:embed="rId2"/>
          <a:stretch>
            <a:fillRect/>
          </a:stretch>
        </p:blipFill>
        <p:spPr>
          <a:xfrm>
            <a:off x="8023404" y="150325"/>
            <a:ext cx="871804" cy="883997"/>
          </a:xfrm>
          <a:prstGeom prst="rect">
            <a:avLst/>
          </a:prstGeom>
        </p:spPr>
      </p:pic>
      <p:pic>
        <p:nvPicPr>
          <p:cNvPr id="5" name="Afbeelding 4"/>
          <p:cNvPicPr>
            <a:picLocks noChangeAspect="1"/>
          </p:cNvPicPr>
          <p:nvPr/>
        </p:nvPicPr>
        <p:blipFill>
          <a:blip r:embed="rId3"/>
          <a:stretch>
            <a:fillRect/>
          </a:stretch>
        </p:blipFill>
        <p:spPr>
          <a:xfrm>
            <a:off x="5696313" y="184192"/>
            <a:ext cx="2181225" cy="714375"/>
          </a:xfrm>
          <a:prstGeom prst="rect">
            <a:avLst/>
          </a:prstGeom>
        </p:spPr>
      </p:pic>
    </p:spTree>
    <p:extLst>
      <p:ext uri="{BB962C8B-B14F-4D97-AF65-F5344CB8AC3E}">
        <p14:creationId xmlns:p14="http://schemas.microsoft.com/office/powerpoint/2010/main" val="18296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Intrest </a:t>
            </a:r>
            <a:r>
              <a:rPr lang="nl-BE" dirty="0" err="1"/>
              <a:t>App</a:t>
            </a:r>
            <a:endParaRPr lang="nl-BE" dirty="0"/>
          </a:p>
        </p:txBody>
      </p:sp>
      <p:pic>
        <p:nvPicPr>
          <p:cNvPr id="4" name="Afbeelding 3"/>
          <p:cNvPicPr>
            <a:picLocks noChangeAspect="1"/>
          </p:cNvPicPr>
          <p:nvPr/>
        </p:nvPicPr>
        <p:blipFill>
          <a:blip r:embed="rId2"/>
          <a:stretch>
            <a:fillRect/>
          </a:stretch>
        </p:blipFill>
        <p:spPr>
          <a:xfrm>
            <a:off x="8023404" y="150325"/>
            <a:ext cx="871804" cy="883997"/>
          </a:xfrm>
          <a:prstGeom prst="rect">
            <a:avLst/>
          </a:prstGeom>
        </p:spPr>
      </p:pic>
      <p:pic>
        <p:nvPicPr>
          <p:cNvPr id="5" name="Afbeelding 4"/>
          <p:cNvPicPr>
            <a:picLocks noChangeAspect="1"/>
          </p:cNvPicPr>
          <p:nvPr/>
        </p:nvPicPr>
        <p:blipFill>
          <a:blip r:embed="rId3"/>
          <a:stretch>
            <a:fillRect/>
          </a:stretch>
        </p:blipFill>
        <p:spPr>
          <a:xfrm>
            <a:off x="5696313" y="184192"/>
            <a:ext cx="2181225" cy="714375"/>
          </a:xfrm>
          <a:prstGeom prst="rect">
            <a:avLst/>
          </a:prstGeom>
        </p:spPr>
      </p:pic>
      <p:pic>
        <p:nvPicPr>
          <p:cNvPr id="7" name="Afbeelding 6"/>
          <p:cNvPicPr>
            <a:picLocks noChangeAspect="1"/>
          </p:cNvPicPr>
          <p:nvPr/>
        </p:nvPicPr>
        <p:blipFill>
          <a:blip r:embed="rId4"/>
          <a:stretch>
            <a:fillRect/>
          </a:stretch>
        </p:blipFill>
        <p:spPr>
          <a:xfrm>
            <a:off x="755576" y="2038349"/>
            <a:ext cx="6878711" cy="3123769"/>
          </a:xfrm>
          <a:prstGeom prst="rect">
            <a:avLst/>
          </a:prstGeom>
        </p:spPr>
      </p:pic>
    </p:spTree>
    <p:extLst>
      <p:ext uri="{BB962C8B-B14F-4D97-AF65-F5344CB8AC3E}">
        <p14:creationId xmlns:p14="http://schemas.microsoft.com/office/powerpoint/2010/main" val="3289214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Intrest </a:t>
            </a:r>
            <a:r>
              <a:rPr lang="nl-BE" dirty="0" err="1"/>
              <a:t>App</a:t>
            </a:r>
            <a:endParaRPr lang="nl-BE" dirty="0"/>
          </a:p>
        </p:txBody>
      </p:sp>
      <p:pic>
        <p:nvPicPr>
          <p:cNvPr id="4" name="Afbeelding 3"/>
          <p:cNvPicPr>
            <a:picLocks noChangeAspect="1"/>
          </p:cNvPicPr>
          <p:nvPr/>
        </p:nvPicPr>
        <p:blipFill>
          <a:blip r:embed="rId2"/>
          <a:stretch>
            <a:fillRect/>
          </a:stretch>
        </p:blipFill>
        <p:spPr>
          <a:xfrm>
            <a:off x="8023404" y="150325"/>
            <a:ext cx="871804" cy="883997"/>
          </a:xfrm>
          <a:prstGeom prst="rect">
            <a:avLst/>
          </a:prstGeom>
        </p:spPr>
      </p:pic>
      <p:pic>
        <p:nvPicPr>
          <p:cNvPr id="5" name="Afbeelding 4"/>
          <p:cNvPicPr>
            <a:picLocks noChangeAspect="1"/>
          </p:cNvPicPr>
          <p:nvPr/>
        </p:nvPicPr>
        <p:blipFill>
          <a:blip r:embed="rId3"/>
          <a:stretch>
            <a:fillRect/>
          </a:stretch>
        </p:blipFill>
        <p:spPr>
          <a:xfrm>
            <a:off x="5696313" y="184192"/>
            <a:ext cx="2181225" cy="714375"/>
          </a:xfrm>
          <a:prstGeom prst="rect">
            <a:avLst/>
          </a:prstGeom>
        </p:spPr>
      </p:pic>
      <p:pic>
        <p:nvPicPr>
          <p:cNvPr id="3" name="Afbeelding 2"/>
          <p:cNvPicPr>
            <a:picLocks noChangeAspect="1"/>
          </p:cNvPicPr>
          <p:nvPr/>
        </p:nvPicPr>
        <p:blipFill>
          <a:blip r:embed="rId4"/>
          <a:stretch>
            <a:fillRect/>
          </a:stretch>
        </p:blipFill>
        <p:spPr>
          <a:xfrm>
            <a:off x="2736935" y="1909665"/>
            <a:ext cx="6360974" cy="3085323"/>
          </a:xfrm>
          <a:prstGeom prst="rect">
            <a:avLst/>
          </a:prstGeom>
        </p:spPr>
      </p:pic>
      <p:pic>
        <p:nvPicPr>
          <p:cNvPr id="6" name="Afbeelding 2">
            <a:extLst>
              <a:ext uri="{FF2B5EF4-FFF2-40B4-BE49-F238E27FC236}">
                <a16:creationId xmlns:a16="http://schemas.microsoft.com/office/drawing/2014/main" id="{2F04946C-0019-4C40-A16E-056A08F67AB7}"/>
              </a:ext>
            </a:extLst>
          </p:cNvPr>
          <p:cNvPicPr>
            <a:picLocks noChangeAspect="1"/>
          </p:cNvPicPr>
          <p:nvPr/>
        </p:nvPicPr>
        <p:blipFill rotWithShape="1">
          <a:blip r:embed="rId5"/>
          <a:srcRect l="14780" r="14956"/>
          <a:stretch/>
        </p:blipFill>
        <p:spPr>
          <a:xfrm>
            <a:off x="122179" y="1843833"/>
            <a:ext cx="2257824" cy="3213359"/>
          </a:xfrm>
          <a:prstGeom prst="rect">
            <a:avLst/>
          </a:prstGeom>
        </p:spPr>
      </p:pic>
    </p:spTree>
    <p:extLst>
      <p:ext uri="{BB962C8B-B14F-4D97-AF65-F5344CB8AC3E}">
        <p14:creationId xmlns:p14="http://schemas.microsoft.com/office/powerpoint/2010/main" val="155050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p:txBody>
          <a:bodyPr/>
          <a:lstStyle/>
          <a:p>
            <a:r>
              <a:rPr lang="nl-BE" sz="2000" b="1" dirty="0">
                <a:latin typeface="Courier New" panose="02070309020205020404" pitchFamily="49" charset="0"/>
                <a:cs typeface="Courier New" panose="02070309020205020404" pitchFamily="49" charset="0"/>
              </a:rPr>
              <a:t>Math</a:t>
            </a:r>
            <a:r>
              <a:rPr lang="nl-BE" sz="2000" b="1" dirty="0"/>
              <a:t> </a:t>
            </a:r>
            <a:r>
              <a:rPr lang="nl-BE" sz="2000" b="1" dirty="0">
                <a:sym typeface="Wingdings" panose="05000000000000000000" pitchFamily="2" charset="2"/>
              </a:rPr>
              <a:t> wiskundige berekeningen </a:t>
            </a:r>
            <a:r>
              <a:rPr lang="nl-BE" sz="1800" b="1" dirty="0">
                <a:latin typeface="Courier New" panose="02070309020205020404" pitchFamily="49" charset="0"/>
                <a:cs typeface="Courier New" panose="02070309020205020404" pitchFamily="49" charset="0"/>
                <a:sym typeface="Wingdings" panose="05000000000000000000" pitchFamily="2" charset="2"/>
              </a:rPr>
              <a:t>(optelling, deling…)</a:t>
            </a:r>
            <a:endParaRPr lang="nl-BE" sz="1800" b="1" dirty="0">
              <a:latin typeface="Courier New" panose="02070309020205020404" pitchFamily="49" charset="0"/>
              <a:cs typeface="Courier New" panose="02070309020205020404" pitchFamily="49" charset="0"/>
            </a:endParaRPr>
          </a:p>
          <a:p>
            <a:r>
              <a:rPr lang="nl-BE" sz="2000" b="1" dirty="0">
                <a:latin typeface="Courier New" panose="02070309020205020404" pitchFamily="49" charset="0"/>
                <a:cs typeface="Courier New" panose="02070309020205020404" pitchFamily="49" charset="0"/>
              </a:rPr>
              <a:t>Variables</a:t>
            </a:r>
            <a:r>
              <a:rPr lang="nl-BE" sz="2000" b="1" dirty="0"/>
              <a:t> </a:t>
            </a:r>
            <a:r>
              <a:rPr lang="nl-BE" sz="2000" b="1" dirty="0">
                <a:sym typeface="Wingdings" panose="05000000000000000000" pitchFamily="2" charset="2"/>
              </a:rPr>
              <a:t> opslag van gegevens in het geheugen</a:t>
            </a:r>
            <a:endParaRPr lang="nl-BE" sz="2000" b="1" dirty="0"/>
          </a:p>
          <a:p>
            <a:r>
              <a:rPr lang="nl-BE" sz="2000" dirty="0">
                <a:latin typeface="Courier New" panose="02070309020205020404" pitchFamily="49" charset="0"/>
                <a:cs typeface="Courier New" panose="02070309020205020404" pitchFamily="49" charset="0"/>
              </a:rPr>
              <a:t>Control</a:t>
            </a:r>
            <a:r>
              <a:rPr lang="nl-BE" sz="2000" dirty="0"/>
              <a:t> </a:t>
            </a:r>
            <a:r>
              <a:rPr lang="nl-BE" sz="2000" dirty="0">
                <a:sym typeface="Wingdings" panose="05000000000000000000" pitchFamily="2" charset="2"/>
              </a:rPr>
              <a:t> controlestructuren </a:t>
            </a:r>
            <a:r>
              <a:rPr lang="nl-BE" sz="1800" dirty="0">
                <a:latin typeface="Courier New" panose="02070309020205020404" pitchFamily="49" charset="0"/>
                <a:cs typeface="Courier New" panose="02070309020205020404" pitchFamily="49" charset="0"/>
                <a:sym typeface="Wingdings" panose="05000000000000000000" pitchFamily="2" charset="2"/>
              </a:rPr>
              <a:t>(</a:t>
            </a:r>
            <a:r>
              <a:rPr lang="nl-BE" sz="1800" dirty="0" err="1">
                <a:latin typeface="Courier New" panose="02070309020205020404" pitchFamily="49" charset="0"/>
                <a:cs typeface="Courier New" panose="02070309020205020404" pitchFamily="49" charset="0"/>
                <a:sym typeface="Wingdings" panose="05000000000000000000" pitchFamily="2" charset="2"/>
              </a:rPr>
              <a:t>if</a:t>
            </a:r>
            <a:r>
              <a:rPr lang="nl-BE" sz="1800" dirty="0">
                <a:latin typeface="Courier New" panose="02070309020205020404" pitchFamily="49" charset="0"/>
                <a:cs typeface="Courier New" panose="02070309020205020404" pitchFamily="49" charset="0"/>
                <a:sym typeface="Wingdings" panose="05000000000000000000" pitchFamily="2" charset="2"/>
              </a:rPr>
              <a:t> … </a:t>
            </a:r>
            <a:r>
              <a:rPr lang="nl-BE" sz="1800" dirty="0" err="1">
                <a:latin typeface="Courier New" panose="02070309020205020404" pitchFamily="49" charset="0"/>
                <a:cs typeface="Courier New" panose="02070309020205020404" pitchFamily="49" charset="0"/>
                <a:sym typeface="Wingdings" panose="05000000000000000000" pitchFamily="2" charset="2"/>
              </a:rPr>
              <a:t>then</a:t>
            </a:r>
            <a:r>
              <a:rPr lang="nl-BE" sz="1800" dirty="0">
                <a:latin typeface="Courier New" panose="02070309020205020404" pitchFamily="49" charset="0"/>
                <a:cs typeface="Courier New" panose="02070309020205020404" pitchFamily="49" charset="0"/>
                <a:sym typeface="Wingdings" panose="05000000000000000000" pitchFamily="2" charset="2"/>
              </a:rPr>
              <a:t> … </a:t>
            </a:r>
            <a:r>
              <a:rPr lang="nl-BE" sz="1800" dirty="0" err="1">
                <a:latin typeface="Courier New" panose="02070309020205020404" pitchFamily="49" charset="0"/>
                <a:cs typeface="Courier New" panose="02070309020205020404" pitchFamily="49" charset="0"/>
                <a:sym typeface="Wingdings" panose="05000000000000000000" pitchFamily="2" charset="2"/>
              </a:rPr>
              <a:t>else</a:t>
            </a:r>
            <a:r>
              <a:rPr lang="nl-BE" sz="1800" dirty="0">
                <a:latin typeface="Courier New" panose="02070309020205020404" pitchFamily="49" charset="0"/>
                <a:cs typeface="Courier New" panose="02070309020205020404" pitchFamily="49" charset="0"/>
                <a:sym typeface="Wingdings" panose="05000000000000000000" pitchFamily="2" charset="2"/>
              </a:rPr>
              <a:t> …)</a:t>
            </a:r>
            <a:endParaRPr lang="nl-BE" sz="2000" dirty="0">
              <a:latin typeface="Courier New" panose="02070309020205020404" pitchFamily="49" charset="0"/>
              <a:cs typeface="Courier New" panose="02070309020205020404" pitchFamily="49" charset="0"/>
            </a:endParaRPr>
          </a:p>
          <a:p>
            <a:r>
              <a:rPr lang="nl-BE" sz="2000" dirty="0">
                <a:latin typeface="Courier New" panose="02070309020205020404" pitchFamily="49" charset="0"/>
                <a:cs typeface="Courier New" panose="02070309020205020404" pitchFamily="49" charset="0"/>
              </a:rPr>
              <a:t>Logic</a:t>
            </a:r>
            <a:r>
              <a:rPr lang="nl-BE" sz="2000" dirty="0"/>
              <a:t> </a:t>
            </a:r>
            <a:r>
              <a:rPr lang="nl-BE" sz="2000" dirty="0">
                <a:sym typeface="Wingdings" panose="05000000000000000000" pitchFamily="2" charset="2"/>
              </a:rPr>
              <a:t> vergelijkingstesten </a:t>
            </a:r>
            <a:r>
              <a:rPr lang="nl-BE" sz="1800" dirty="0">
                <a:latin typeface="Courier New" panose="02070309020205020404" pitchFamily="49" charset="0"/>
                <a:cs typeface="Courier New" panose="02070309020205020404" pitchFamily="49" charset="0"/>
                <a:sym typeface="Wingdings" panose="05000000000000000000" pitchFamily="2" charset="2"/>
              </a:rPr>
              <a:t>( &lt;, &gt;, ==, …)</a:t>
            </a:r>
            <a:endParaRPr lang="nl-BE" sz="1800" dirty="0">
              <a:latin typeface="Courier New" panose="02070309020205020404" pitchFamily="49" charset="0"/>
              <a:cs typeface="Courier New" panose="02070309020205020404" pitchFamily="49" charset="0"/>
            </a:endParaRPr>
          </a:p>
          <a:p>
            <a:endParaRPr lang="en-BE" dirty="0"/>
          </a:p>
        </p:txBody>
      </p:sp>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::Block view</a:t>
            </a:r>
            <a:endParaRPr lang="en-BE" dirty="0"/>
          </a:p>
        </p:txBody>
      </p:sp>
      <p:pic>
        <p:nvPicPr>
          <p:cNvPr id="4" name="Picture 2" descr="https://pbs.twimg.com/profile_images/2601396524/computer_avatar.png">
            <a:extLst>
              <a:ext uri="{FF2B5EF4-FFF2-40B4-BE49-F238E27FC236}">
                <a16:creationId xmlns:a16="http://schemas.microsoft.com/office/drawing/2014/main" id="{DD9229F7-30FF-40A4-A76F-BEB698C43C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4618" y="66698"/>
            <a:ext cx="1426285" cy="14453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imagnity.com/wp-content/uploads/2013/03/CalculateSum.png">
            <a:extLst>
              <a:ext uri="{FF2B5EF4-FFF2-40B4-BE49-F238E27FC236}">
                <a16:creationId xmlns:a16="http://schemas.microsoft.com/office/drawing/2014/main" id="{B2A3CE84-F8CF-49BC-BB83-379BF4F0D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00" y="3403701"/>
            <a:ext cx="4478321" cy="278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41521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2"/>
          <a:stretch>
            <a:fillRect/>
          </a:stretch>
        </p:blipFill>
        <p:spPr>
          <a:xfrm>
            <a:off x="737470" y="1952150"/>
            <a:ext cx="1962322" cy="1224607"/>
          </a:xfrm>
          <a:prstGeom prst="rect">
            <a:avLst/>
          </a:prstGeom>
        </p:spPr>
      </p:pic>
      <p:sp>
        <p:nvSpPr>
          <p:cNvPr id="2" name="Titel 1"/>
          <p:cNvSpPr>
            <a:spLocks noGrp="1"/>
          </p:cNvSpPr>
          <p:nvPr>
            <p:ph type="title"/>
          </p:nvPr>
        </p:nvSpPr>
        <p:spPr/>
        <p:txBody>
          <a:bodyPr/>
          <a:lstStyle/>
          <a:p>
            <a:r>
              <a:rPr lang="nl-BE" dirty="0" err="1"/>
              <a:t>Repetition</a:t>
            </a:r>
            <a:r>
              <a:rPr lang="nl-BE" dirty="0"/>
              <a:t> </a:t>
            </a:r>
            <a:r>
              <a:rPr lang="nl-BE" dirty="0" err="1"/>
              <a:t>blocks</a:t>
            </a:r>
            <a:endParaRPr lang="nl-BE" dirty="0"/>
          </a:p>
        </p:txBody>
      </p:sp>
      <p:sp>
        <p:nvSpPr>
          <p:cNvPr id="3" name="Tijdelijke aanduiding voor inhoud 2"/>
          <p:cNvSpPr>
            <a:spLocks noGrp="1"/>
          </p:cNvSpPr>
          <p:nvPr>
            <p:ph idx="1"/>
          </p:nvPr>
        </p:nvSpPr>
        <p:spPr/>
        <p:txBody>
          <a:bodyPr/>
          <a:lstStyle/>
          <a:p>
            <a:r>
              <a:rPr lang="nl-BE" u="sng" dirty="0" err="1">
                <a:latin typeface="Courier New" panose="02070309020205020404" pitchFamily="49" charset="0"/>
                <a:cs typeface="Courier New" panose="02070309020205020404" pitchFamily="49" charset="0"/>
              </a:rPr>
              <a:t>while</a:t>
            </a:r>
            <a:r>
              <a:rPr lang="nl-BE" u="sng" dirty="0">
                <a:latin typeface="Courier New" panose="02070309020205020404" pitchFamily="49" charset="0"/>
                <a:cs typeface="Courier New" panose="02070309020205020404" pitchFamily="49" charset="0"/>
              </a:rPr>
              <a:t> test</a:t>
            </a:r>
            <a:r>
              <a:rPr lang="nl-BE" u="sng" dirty="0">
                <a:latin typeface="+mj-lt"/>
                <a:cs typeface="Courier New" panose="02070309020205020404" pitchFamily="49" charset="0"/>
              </a:rPr>
              <a:t> lus</a:t>
            </a: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pPr lvl="1"/>
            <a:r>
              <a:rPr lang="nl-BE" dirty="0">
                <a:latin typeface="+mj-lt"/>
                <a:cs typeface="Courier New" panose="02070309020205020404" pitchFamily="49" charset="0"/>
              </a:rPr>
              <a:t>Een </a:t>
            </a:r>
            <a:r>
              <a:rPr lang="nl-BE" dirty="0" err="1">
                <a:latin typeface="Courier New" panose="02070309020205020404" pitchFamily="49" charset="0"/>
                <a:cs typeface="Courier New" panose="02070309020205020404" pitchFamily="49" charset="0"/>
              </a:rPr>
              <a:t>while</a:t>
            </a:r>
            <a:r>
              <a:rPr lang="nl-BE" dirty="0">
                <a:latin typeface="+mj-lt"/>
                <a:cs typeface="Courier New" panose="02070309020205020404" pitchFamily="49" charset="0"/>
              </a:rPr>
              <a:t> lus heeft twee delen:</a:t>
            </a:r>
          </a:p>
          <a:p>
            <a:pPr lvl="2"/>
            <a:r>
              <a:rPr lang="nl-BE" dirty="0">
                <a:latin typeface="+mj-lt"/>
                <a:cs typeface="Courier New" panose="02070309020205020404" pitchFamily="49" charset="0"/>
              </a:rPr>
              <a:t>[</a:t>
            </a:r>
            <a:r>
              <a:rPr lang="nl-BE" dirty="0">
                <a:effectLst>
                  <a:outerShdw blurRad="38100" dist="38100" dir="2700000" algn="tl">
                    <a:srgbClr val="000000">
                      <a:alpha val="43137"/>
                    </a:srgbClr>
                  </a:outerShdw>
                </a:effectLst>
                <a:latin typeface="+mj-lt"/>
                <a:cs typeface="Courier New" panose="02070309020205020404" pitchFamily="49" charset="0"/>
              </a:rPr>
              <a:t>TEST</a:t>
            </a:r>
            <a:r>
              <a:rPr lang="nl-BE" dirty="0">
                <a:latin typeface="+mj-lt"/>
                <a:cs typeface="Courier New" panose="02070309020205020404" pitchFamily="49" charset="0"/>
              </a:rPr>
              <a:t>] Een </a:t>
            </a:r>
            <a:r>
              <a:rPr lang="nl-BE" dirty="0" err="1">
                <a:latin typeface="Courier New" panose="02070309020205020404" pitchFamily="49" charset="0"/>
                <a:cs typeface="Courier New" panose="02070309020205020404" pitchFamily="49" charset="0"/>
              </a:rPr>
              <a:t>Boolean</a:t>
            </a:r>
            <a:r>
              <a:rPr lang="nl-BE" dirty="0">
                <a:latin typeface="+mj-lt"/>
                <a:cs typeface="Courier New" panose="02070309020205020404" pitchFamily="49" charset="0"/>
              </a:rPr>
              <a:t> expressie die getest wordt.</a:t>
            </a:r>
          </a:p>
          <a:p>
            <a:pPr lvl="2"/>
            <a:r>
              <a:rPr lang="nl-BE" dirty="0">
                <a:latin typeface="+mj-lt"/>
                <a:cs typeface="Courier New" panose="02070309020205020404" pitchFamily="49" charset="0"/>
              </a:rPr>
              <a:t>[</a:t>
            </a:r>
            <a:r>
              <a:rPr lang="nl-BE" dirty="0">
                <a:effectLst>
                  <a:outerShdw blurRad="38100" dist="38100" dir="2700000" algn="tl">
                    <a:srgbClr val="000000">
                      <a:alpha val="43137"/>
                    </a:srgbClr>
                  </a:outerShdw>
                </a:effectLst>
                <a:latin typeface="+mj-lt"/>
                <a:cs typeface="Courier New" panose="02070309020205020404" pitchFamily="49" charset="0"/>
              </a:rPr>
              <a:t>DO</a:t>
            </a:r>
            <a:r>
              <a:rPr lang="nl-BE" dirty="0">
                <a:latin typeface="+mj-lt"/>
                <a:cs typeface="Courier New" panose="02070309020205020404" pitchFamily="49" charset="0"/>
              </a:rPr>
              <a:t>] Een verzameling instructies die wordt uitgevoerd zolang de </a:t>
            </a:r>
            <a:r>
              <a:rPr lang="nl-BE" dirty="0" err="1">
                <a:latin typeface="Courier New" panose="02070309020205020404" pitchFamily="49" charset="0"/>
                <a:cs typeface="Courier New" panose="02070309020205020404" pitchFamily="49" charset="0"/>
              </a:rPr>
              <a:t>Boolean</a:t>
            </a:r>
            <a:r>
              <a:rPr lang="nl-BE" dirty="0">
                <a:latin typeface="+mj-lt"/>
                <a:cs typeface="Courier New" panose="02070309020205020404" pitchFamily="49" charset="0"/>
              </a:rPr>
              <a:t> expressie </a:t>
            </a:r>
            <a:r>
              <a:rPr lang="nl-BE" dirty="0" err="1">
                <a:latin typeface="Courier New" panose="02070309020205020404" pitchFamily="49" charset="0"/>
                <a:cs typeface="Courier New" panose="02070309020205020404" pitchFamily="49" charset="0"/>
              </a:rPr>
              <a:t>true</a:t>
            </a:r>
            <a:r>
              <a:rPr lang="nl-BE" dirty="0">
                <a:latin typeface="+mj-lt"/>
                <a:cs typeface="Courier New" panose="02070309020205020404" pitchFamily="49" charset="0"/>
              </a:rPr>
              <a:t> is.</a:t>
            </a: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pPr lvl="3"/>
            <a:endParaRPr lang="nl-BE" u="sng" dirty="0">
              <a:latin typeface="Courier New" panose="02070309020205020404" pitchFamily="49" charset="0"/>
              <a:cs typeface="Courier New" panose="02070309020205020404" pitchFamily="49" charset="0"/>
            </a:endParaRPr>
          </a:p>
          <a:p>
            <a:endParaRPr lang="nl-BE" u="sng" dirty="0">
              <a:latin typeface="Courier New" panose="02070309020205020404" pitchFamily="49" charset="0"/>
              <a:cs typeface="Courier New" panose="02070309020205020404" pitchFamily="49" charset="0"/>
            </a:endParaRPr>
          </a:p>
        </p:txBody>
      </p:sp>
      <p:cxnSp>
        <p:nvCxnSpPr>
          <p:cNvPr id="5" name="Rechte verbindingslijn met pijl 4"/>
          <p:cNvCxnSpPr/>
          <p:nvPr/>
        </p:nvCxnSpPr>
        <p:spPr>
          <a:xfrm flipH="1">
            <a:off x="2267744" y="2245514"/>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p:cNvCxnSpPr/>
          <p:nvPr/>
        </p:nvCxnSpPr>
        <p:spPr>
          <a:xfrm flipH="1">
            <a:off x="2267744" y="2677562"/>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3203848" y="2060848"/>
            <a:ext cx="2018501" cy="369332"/>
          </a:xfrm>
          <a:prstGeom prst="rect">
            <a:avLst/>
          </a:prstGeom>
          <a:noFill/>
        </p:spPr>
        <p:txBody>
          <a:bodyPr wrap="none" rtlCol="0">
            <a:spAutoFit/>
          </a:bodyPr>
          <a:lstStyle/>
          <a:p>
            <a:r>
              <a:rPr lang="nl-BE" dirty="0"/>
              <a:t>zolang dit </a:t>
            </a:r>
            <a:r>
              <a:rPr lang="nl-BE" dirty="0" err="1">
                <a:latin typeface="Courier New" panose="02070309020205020404" pitchFamily="49" charset="0"/>
                <a:cs typeface="Courier New" panose="02070309020205020404" pitchFamily="49" charset="0"/>
              </a:rPr>
              <a:t>true</a:t>
            </a:r>
            <a:r>
              <a:rPr lang="nl-BE" dirty="0"/>
              <a:t> is</a:t>
            </a:r>
          </a:p>
        </p:txBody>
      </p:sp>
      <p:sp>
        <p:nvSpPr>
          <p:cNvPr id="9" name="Tekstvak 8"/>
          <p:cNvSpPr txBox="1"/>
          <p:nvPr/>
        </p:nvSpPr>
        <p:spPr>
          <a:xfrm>
            <a:off x="3203848" y="2524254"/>
            <a:ext cx="4288418" cy="369332"/>
          </a:xfrm>
          <a:prstGeom prst="rect">
            <a:avLst/>
          </a:prstGeom>
          <a:noFill/>
        </p:spPr>
        <p:txBody>
          <a:bodyPr wrap="none" rtlCol="0">
            <a:spAutoFit/>
          </a:bodyPr>
          <a:lstStyle/>
          <a:p>
            <a:r>
              <a:rPr lang="nl-BE" dirty="0"/>
              <a:t>voer dan de instructies uit die hier staan</a:t>
            </a:r>
          </a:p>
        </p:txBody>
      </p:sp>
      <p:pic>
        <p:nvPicPr>
          <p:cNvPr id="11" name="Afbeelding 9">
            <a:extLst>
              <a:ext uri="{FF2B5EF4-FFF2-40B4-BE49-F238E27FC236}">
                <a16:creationId xmlns:a16="http://schemas.microsoft.com/office/drawing/2014/main" id="{059A8E81-F791-471E-BFD7-B7CDC6D01E26}"/>
              </a:ext>
            </a:extLst>
          </p:cNvPr>
          <p:cNvPicPr>
            <a:picLocks noChangeAspect="1"/>
          </p:cNvPicPr>
          <p:nvPr/>
        </p:nvPicPr>
        <p:blipFill>
          <a:blip r:embed="rId3"/>
          <a:stretch>
            <a:fillRect/>
          </a:stretch>
        </p:blipFill>
        <p:spPr>
          <a:xfrm>
            <a:off x="7190324" y="200767"/>
            <a:ext cx="1836738" cy="1152002"/>
          </a:xfrm>
          <a:prstGeom prst="rect">
            <a:avLst/>
          </a:prstGeom>
        </p:spPr>
      </p:pic>
    </p:spTree>
    <p:extLst>
      <p:ext uri="{BB962C8B-B14F-4D97-AF65-F5344CB8AC3E}">
        <p14:creationId xmlns:p14="http://schemas.microsoft.com/office/powerpoint/2010/main" val="262188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Repetition</a:t>
            </a:r>
            <a:r>
              <a:rPr lang="nl-BE" dirty="0"/>
              <a:t> </a:t>
            </a:r>
            <a:r>
              <a:rPr lang="nl-BE" dirty="0" err="1"/>
              <a:t>blocks</a:t>
            </a:r>
            <a:endParaRPr lang="nl-BE" dirty="0"/>
          </a:p>
        </p:txBody>
      </p:sp>
      <p:sp>
        <p:nvSpPr>
          <p:cNvPr id="3" name="Tijdelijke aanduiding voor inhoud 2"/>
          <p:cNvSpPr>
            <a:spLocks noGrp="1"/>
          </p:cNvSpPr>
          <p:nvPr>
            <p:ph idx="1"/>
          </p:nvPr>
        </p:nvSpPr>
        <p:spPr/>
        <p:txBody>
          <a:bodyPr/>
          <a:lstStyle/>
          <a:p>
            <a:r>
              <a:rPr lang="nl-BE" u="sng" dirty="0" err="1">
                <a:latin typeface="Courier New" panose="02070309020205020404" pitchFamily="49" charset="0"/>
                <a:cs typeface="Courier New" panose="02070309020205020404" pitchFamily="49" charset="0"/>
              </a:rPr>
              <a:t>while</a:t>
            </a:r>
            <a:r>
              <a:rPr lang="nl-BE" u="sng" dirty="0">
                <a:latin typeface="Courier New" panose="02070309020205020404" pitchFamily="49" charset="0"/>
                <a:cs typeface="Courier New" panose="02070309020205020404" pitchFamily="49" charset="0"/>
              </a:rPr>
              <a:t> test</a:t>
            </a:r>
            <a:r>
              <a:rPr lang="nl-BE" u="sng" dirty="0">
                <a:latin typeface="+mj-lt"/>
                <a:cs typeface="Courier New" panose="02070309020205020404" pitchFamily="49" charset="0"/>
              </a:rPr>
              <a:t> lus</a:t>
            </a:r>
            <a:endParaRPr lang="nl-BE" sz="2000" u="sng" dirty="0">
              <a:latin typeface="+mj-lt"/>
              <a:cs typeface="Courier New" panose="02070309020205020404" pitchFamily="49" charset="0"/>
            </a:endParaRPr>
          </a:p>
          <a:p>
            <a:pPr lvl="1"/>
            <a:r>
              <a:rPr lang="nl-BE" sz="2000" dirty="0">
                <a:latin typeface="+mj-lt"/>
                <a:cs typeface="Courier New" panose="02070309020205020404" pitchFamily="49" charset="0"/>
              </a:rPr>
              <a:t>De [</a:t>
            </a:r>
            <a:r>
              <a:rPr lang="nl-BE" sz="2000" dirty="0">
                <a:effectLst>
                  <a:outerShdw blurRad="38100" dist="38100" dir="2700000" algn="tl">
                    <a:srgbClr val="000000">
                      <a:alpha val="43137"/>
                    </a:srgbClr>
                  </a:outerShdw>
                </a:effectLst>
                <a:latin typeface="+mj-lt"/>
                <a:cs typeface="Courier New" panose="02070309020205020404" pitchFamily="49" charset="0"/>
              </a:rPr>
              <a:t>test</a:t>
            </a:r>
            <a:r>
              <a:rPr lang="nl-BE" sz="2000" dirty="0">
                <a:latin typeface="+mj-lt"/>
                <a:cs typeface="Courier New" panose="02070309020205020404" pitchFamily="49" charset="0"/>
              </a:rPr>
              <a:t>] socket</a:t>
            </a:r>
          </a:p>
          <a:p>
            <a:pPr lvl="2"/>
            <a:r>
              <a:rPr lang="nl-BE" sz="2000" dirty="0">
                <a:latin typeface="+mj-lt"/>
                <a:cs typeface="Courier New" panose="02070309020205020404" pitchFamily="49" charset="0"/>
              </a:rPr>
              <a:t>Als </a:t>
            </a:r>
            <a:r>
              <a:rPr lang="nl-BE" sz="2000" dirty="0" err="1">
                <a:latin typeface="Courier New" panose="02070309020205020404" pitchFamily="49" charset="0"/>
                <a:cs typeface="Courier New" panose="02070309020205020404" pitchFamily="49" charset="0"/>
              </a:rPr>
              <a:t>true</a:t>
            </a:r>
            <a:r>
              <a:rPr lang="nl-BE" sz="2000" dirty="0">
                <a:latin typeface="+mj-lt"/>
                <a:cs typeface="Courier New" panose="02070309020205020404" pitchFamily="49" charset="0"/>
              </a:rPr>
              <a:t> dan wordt de [do] socket uitgevoerd.</a:t>
            </a:r>
          </a:p>
          <a:p>
            <a:pPr lvl="2"/>
            <a:r>
              <a:rPr lang="nl-BE" sz="2000" dirty="0">
                <a:latin typeface="+mj-lt"/>
                <a:cs typeface="Courier New" panose="02070309020205020404" pitchFamily="49" charset="0"/>
              </a:rPr>
              <a:t>Als </a:t>
            </a:r>
            <a:r>
              <a:rPr lang="nl-BE" sz="2000" dirty="0" err="1">
                <a:latin typeface="Courier New" panose="02070309020205020404" pitchFamily="49" charset="0"/>
                <a:cs typeface="Courier New" panose="02070309020205020404" pitchFamily="49" charset="0"/>
              </a:rPr>
              <a:t>false</a:t>
            </a:r>
            <a:r>
              <a:rPr lang="nl-BE" sz="2000" dirty="0">
                <a:latin typeface="+mj-lt"/>
                <a:cs typeface="Courier New" panose="02070309020205020404" pitchFamily="49" charset="0"/>
              </a:rPr>
              <a:t> dan eindigt de lus.</a:t>
            </a:r>
          </a:p>
          <a:p>
            <a:pPr lvl="1"/>
            <a:r>
              <a:rPr lang="nl-BE" sz="2000" dirty="0">
                <a:latin typeface="+mj-lt"/>
                <a:cs typeface="Courier New" panose="02070309020205020404" pitchFamily="49" charset="0"/>
              </a:rPr>
              <a:t>De [</a:t>
            </a:r>
            <a:r>
              <a:rPr lang="nl-BE" sz="2000" dirty="0">
                <a:effectLst>
                  <a:outerShdw blurRad="38100" dist="38100" dir="2700000" algn="tl">
                    <a:srgbClr val="000000">
                      <a:alpha val="43137"/>
                    </a:srgbClr>
                  </a:outerShdw>
                </a:effectLst>
                <a:latin typeface="+mj-lt"/>
                <a:cs typeface="Courier New" panose="02070309020205020404" pitchFamily="49" charset="0"/>
              </a:rPr>
              <a:t>do</a:t>
            </a:r>
            <a:r>
              <a:rPr lang="nl-BE" sz="2000" dirty="0">
                <a:latin typeface="+mj-lt"/>
                <a:cs typeface="Courier New" panose="02070309020205020404" pitchFamily="49" charset="0"/>
              </a:rPr>
              <a:t>] socket</a:t>
            </a:r>
          </a:p>
          <a:p>
            <a:pPr lvl="2"/>
            <a:r>
              <a:rPr lang="nl-BE" sz="2000" dirty="0">
                <a:latin typeface="+mj-lt"/>
                <a:cs typeface="Courier New" panose="02070309020205020404" pitchFamily="49" charset="0"/>
              </a:rPr>
              <a:t>Het aantal keer dat deze wordt uitgevoerd hangt af van de [</a:t>
            </a:r>
            <a:r>
              <a:rPr lang="nl-BE" sz="2000" dirty="0">
                <a:effectLst>
                  <a:outerShdw blurRad="38100" dist="38100" dir="2700000" algn="tl">
                    <a:srgbClr val="000000">
                      <a:alpha val="43137"/>
                    </a:srgbClr>
                  </a:outerShdw>
                </a:effectLst>
                <a:latin typeface="+mj-lt"/>
                <a:cs typeface="Courier New" panose="02070309020205020404" pitchFamily="49" charset="0"/>
              </a:rPr>
              <a:t>test</a:t>
            </a:r>
            <a:r>
              <a:rPr lang="nl-BE" sz="2000" dirty="0">
                <a:latin typeface="+mj-lt"/>
                <a:cs typeface="Courier New" panose="02070309020205020404" pitchFamily="49" charset="0"/>
              </a:rPr>
              <a:t>]</a:t>
            </a:r>
          </a:p>
          <a:p>
            <a:pPr lvl="2"/>
            <a:r>
              <a:rPr lang="nl-BE" sz="2000" dirty="0">
                <a:latin typeface="+mj-lt"/>
                <a:cs typeface="Courier New" panose="02070309020205020404" pitchFamily="49" charset="0"/>
              </a:rPr>
              <a:t>Soms wordt de [</a:t>
            </a:r>
            <a:r>
              <a:rPr lang="nl-BE" sz="2000" dirty="0">
                <a:effectLst>
                  <a:outerShdw blurRad="38100" dist="38100" dir="2700000" algn="tl">
                    <a:srgbClr val="000000">
                      <a:alpha val="43137"/>
                    </a:srgbClr>
                  </a:outerShdw>
                </a:effectLst>
                <a:latin typeface="+mj-lt"/>
                <a:cs typeface="Courier New" panose="02070309020205020404" pitchFamily="49" charset="0"/>
              </a:rPr>
              <a:t>do</a:t>
            </a:r>
            <a:r>
              <a:rPr lang="nl-BE" sz="2000" dirty="0">
                <a:latin typeface="+mj-lt"/>
                <a:cs typeface="Courier New" panose="02070309020205020404" pitchFamily="49" charset="0"/>
              </a:rPr>
              <a:t>] socket nooit uitgevoerd</a:t>
            </a:r>
          </a:p>
          <a:p>
            <a:pPr lvl="1"/>
            <a:r>
              <a:rPr lang="nl-BE" sz="2000" dirty="0" err="1">
                <a:effectLst>
                  <a:outerShdw blurRad="38100" dist="38100" dir="2700000" algn="tl">
                    <a:srgbClr val="000000">
                      <a:alpha val="43137"/>
                    </a:srgbClr>
                  </a:outerShdw>
                </a:effectLst>
                <a:cs typeface="Courier New" panose="02070309020205020404" pitchFamily="49" charset="0"/>
              </a:rPr>
              <a:t>Infinite</a:t>
            </a:r>
            <a:r>
              <a:rPr lang="nl-BE" sz="2000" dirty="0">
                <a:effectLst>
                  <a:outerShdw blurRad="38100" dist="38100" dir="2700000" algn="tl">
                    <a:srgbClr val="000000">
                      <a:alpha val="43137"/>
                    </a:srgbClr>
                  </a:outerShdw>
                </a:effectLst>
                <a:cs typeface="Courier New" panose="02070309020205020404" pitchFamily="49" charset="0"/>
              </a:rPr>
              <a:t> loops!!!</a:t>
            </a:r>
          </a:p>
          <a:p>
            <a:pPr lvl="2"/>
            <a:r>
              <a:rPr lang="nl-BE" sz="2000" dirty="0">
                <a:cs typeface="Courier New" panose="02070309020205020404" pitchFamily="49" charset="0"/>
              </a:rPr>
              <a:t>Lussen moeten op een bepaald moment eindigen</a:t>
            </a:r>
          </a:p>
          <a:p>
            <a:pPr lvl="2"/>
            <a:r>
              <a:rPr lang="nl-BE" sz="2000" dirty="0">
                <a:cs typeface="Courier New" panose="02070309020205020404" pitchFamily="49" charset="0"/>
              </a:rPr>
              <a:t>In het andere geval kan het programma vastlopen</a:t>
            </a:r>
          </a:p>
          <a:p>
            <a:endParaRPr lang="nl-BE" u="sng" dirty="0">
              <a:cs typeface="Courier New" panose="02070309020205020404" pitchFamily="49" charset="0"/>
            </a:endParaRPr>
          </a:p>
          <a:p>
            <a:endParaRPr lang="nl-BE" u="sng" dirty="0">
              <a:cs typeface="Courier New" panose="02070309020205020404" pitchFamily="49" charset="0"/>
            </a:endParaRPr>
          </a:p>
          <a:p>
            <a:endParaRPr lang="nl-BE" u="sng" dirty="0">
              <a:cs typeface="Courier New" panose="02070309020205020404" pitchFamily="49" charset="0"/>
            </a:endParaRPr>
          </a:p>
          <a:p>
            <a:pPr lvl="1"/>
            <a:endParaRPr lang="nl-BE"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endParaRPr lang="nl-BE" u="sng" dirty="0">
              <a:latin typeface="+mj-lt"/>
              <a:cs typeface="Courier New" panose="02070309020205020404" pitchFamily="49" charset="0"/>
            </a:endParaRPr>
          </a:p>
          <a:p>
            <a:pPr lvl="3"/>
            <a:endParaRPr lang="nl-BE" u="sng" dirty="0">
              <a:latin typeface="Courier New" panose="02070309020205020404" pitchFamily="49" charset="0"/>
              <a:cs typeface="Courier New" panose="02070309020205020404" pitchFamily="49" charset="0"/>
            </a:endParaRPr>
          </a:p>
          <a:p>
            <a:endParaRPr lang="nl-BE" u="sng" dirty="0">
              <a:latin typeface="Courier New" panose="02070309020205020404" pitchFamily="49" charset="0"/>
              <a:cs typeface="Courier New" panose="02070309020205020404" pitchFamily="49" charset="0"/>
            </a:endParaRPr>
          </a:p>
        </p:txBody>
      </p:sp>
      <p:pic>
        <p:nvPicPr>
          <p:cNvPr id="11" name="Afbeelding 9">
            <a:extLst>
              <a:ext uri="{FF2B5EF4-FFF2-40B4-BE49-F238E27FC236}">
                <a16:creationId xmlns:a16="http://schemas.microsoft.com/office/drawing/2014/main" id="{9C3D0C53-A9A4-4C7B-AB1A-7B4B7FC5F4B3}"/>
              </a:ext>
            </a:extLst>
          </p:cNvPr>
          <p:cNvPicPr>
            <a:picLocks noChangeAspect="1"/>
          </p:cNvPicPr>
          <p:nvPr/>
        </p:nvPicPr>
        <p:blipFill>
          <a:blip r:embed="rId2"/>
          <a:stretch>
            <a:fillRect/>
          </a:stretch>
        </p:blipFill>
        <p:spPr>
          <a:xfrm>
            <a:off x="7190324" y="200767"/>
            <a:ext cx="1836738" cy="1152002"/>
          </a:xfrm>
          <a:prstGeom prst="rect">
            <a:avLst/>
          </a:prstGeom>
        </p:spPr>
      </p:pic>
      <p:pic>
        <p:nvPicPr>
          <p:cNvPr id="12" name="Picture 2" descr="http://fc09.deviantart.net/fs70/f/2011/314/4/b/angry_bird___angry_orang_bird_by_life_as_a_coder-d4fq70j.png">
            <a:extLst>
              <a:ext uri="{FF2B5EF4-FFF2-40B4-BE49-F238E27FC236}">
                <a16:creationId xmlns:a16="http://schemas.microsoft.com/office/drawing/2014/main" id="{234C7B2A-085A-48EF-92DC-A44DC8077F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3105" y="4797061"/>
            <a:ext cx="1152003" cy="115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3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Repetition</a:t>
            </a:r>
            <a:r>
              <a:rPr lang="nl-BE" dirty="0"/>
              <a:t> Blocks</a:t>
            </a:r>
          </a:p>
        </p:txBody>
      </p:sp>
      <p:pic>
        <p:nvPicPr>
          <p:cNvPr id="5" name="Afbeelding 4"/>
          <p:cNvPicPr>
            <a:picLocks noChangeAspect="1"/>
          </p:cNvPicPr>
          <p:nvPr/>
        </p:nvPicPr>
        <p:blipFill>
          <a:blip r:embed="rId2"/>
          <a:stretch>
            <a:fillRect/>
          </a:stretch>
        </p:blipFill>
        <p:spPr>
          <a:xfrm>
            <a:off x="467544" y="1700808"/>
            <a:ext cx="7059325" cy="1872208"/>
          </a:xfrm>
          <a:prstGeom prst="rect">
            <a:avLst/>
          </a:prstGeom>
        </p:spPr>
      </p:pic>
      <p:pic>
        <p:nvPicPr>
          <p:cNvPr id="6" name="Afbeelding 5"/>
          <p:cNvPicPr>
            <a:picLocks noChangeAspect="1"/>
          </p:cNvPicPr>
          <p:nvPr/>
        </p:nvPicPr>
        <p:blipFill>
          <a:blip r:embed="rId3"/>
          <a:stretch>
            <a:fillRect/>
          </a:stretch>
        </p:blipFill>
        <p:spPr>
          <a:xfrm>
            <a:off x="2122293" y="4179285"/>
            <a:ext cx="6783059" cy="1427464"/>
          </a:xfrm>
          <a:prstGeom prst="rect">
            <a:avLst/>
          </a:prstGeom>
        </p:spPr>
      </p:pic>
      <p:pic>
        <p:nvPicPr>
          <p:cNvPr id="2050" name="Picture 2" descr="http://vita-biocross.rhcloud.com/snapbin/index_files/check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2515" y="1934451"/>
            <a:ext cx="1845717" cy="18457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ng-4.findicons.com/files/icons/1008/quiet/256/n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 y="4107787"/>
            <a:ext cx="1570461" cy="1570461"/>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9">
            <a:extLst>
              <a:ext uri="{FF2B5EF4-FFF2-40B4-BE49-F238E27FC236}">
                <a16:creationId xmlns:a16="http://schemas.microsoft.com/office/drawing/2014/main" id="{BAF5F328-9179-4FF9-8BB5-17DA1665A273}"/>
              </a:ext>
            </a:extLst>
          </p:cNvPr>
          <p:cNvPicPr>
            <a:picLocks noChangeAspect="1"/>
          </p:cNvPicPr>
          <p:nvPr/>
        </p:nvPicPr>
        <p:blipFill>
          <a:blip r:embed="rId6"/>
          <a:stretch>
            <a:fillRect/>
          </a:stretch>
        </p:blipFill>
        <p:spPr>
          <a:xfrm>
            <a:off x="7190324" y="200767"/>
            <a:ext cx="1836738" cy="1152002"/>
          </a:xfrm>
          <a:prstGeom prst="rect">
            <a:avLst/>
          </a:prstGeom>
        </p:spPr>
      </p:pic>
    </p:spTree>
    <p:extLst>
      <p:ext uri="{BB962C8B-B14F-4D97-AF65-F5344CB8AC3E}">
        <p14:creationId xmlns:p14="http://schemas.microsoft.com/office/powerpoint/2010/main" val="3835562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Fibonacci </a:t>
            </a:r>
            <a:r>
              <a:rPr lang="nl-BE" dirty="0" err="1"/>
              <a:t>App</a:t>
            </a:r>
            <a:endParaRPr lang="nl-BE" dirty="0"/>
          </a:p>
        </p:txBody>
      </p:sp>
      <p:pic>
        <p:nvPicPr>
          <p:cNvPr id="4" name="Afbeelding 3"/>
          <p:cNvPicPr>
            <a:picLocks noChangeAspect="1"/>
          </p:cNvPicPr>
          <p:nvPr/>
        </p:nvPicPr>
        <p:blipFill>
          <a:blip r:embed="rId2"/>
          <a:stretch>
            <a:fillRect/>
          </a:stretch>
        </p:blipFill>
        <p:spPr>
          <a:xfrm>
            <a:off x="237920" y="3153071"/>
            <a:ext cx="6984776" cy="1183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Afbeelding 7"/>
          <p:cNvPicPr>
            <a:picLocks noChangeAspect="1"/>
          </p:cNvPicPr>
          <p:nvPr/>
        </p:nvPicPr>
        <p:blipFill>
          <a:blip r:embed="rId3"/>
          <a:stretch>
            <a:fillRect/>
          </a:stretch>
        </p:blipFill>
        <p:spPr>
          <a:xfrm>
            <a:off x="7939967" y="180000"/>
            <a:ext cx="1030313" cy="1036410"/>
          </a:xfrm>
          <a:prstGeom prst="rect">
            <a:avLst/>
          </a:prstGeom>
        </p:spPr>
      </p:pic>
      <p:pic>
        <p:nvPicPr>
          <p:cNvPr id="9" name="Afbeelding 8"/>
          <p:cNvPicPr>
            <a:picLocks noChangeAspect="1"/>
          </p:cNvPicPr>
          <p:nvPr/>
        </p:nvPicPr>
        <p:blipFill>
          <a:blip r:embed="rId4"/>
          <a:stretch>
            <a:fillRect/>
          </a:stretch>
        </p:blipFill>
        <p:spPr>
          <a:xfrm>
            <a:off x="576000" y="1165020"/>
            <a:ext cx="2888479" cy="1798526"/>
          </a:xfrm>
          <a:prstGeom prst="rect">
            <a:avLst/>
          </a:prstGeom>
        </p:spPr>
      </p:pic>
      <p:pic>
        <p:nvPicPr>
          <p:cNvPr id="10" name="Afbeelding 9"/>
          <p:cNvPicPr>
            <a:picLocks noChangeAspect="1"/>
          </p:cNvPicPr>
          <p:nvPr/>
        </p:nvPicPr>
        <p:blipFill>
          <a:blip r:embed="rId5"/>
          <a:stretch>
            <a:fillRect/>
          </a:stretch>
        </p:blipFill>
        <p:spPr>
          <a:xfrm>
            <a:off x="3464479" y="1165020"/>
            <a:ext cx="2193946" cy="1798526"/>
          </a:xfrm>
          <a:prstGeom prst="rect">
            <a:avLst/>
          </a:prstGeom>
        </p:spPr>
      </p:pic>
      <p:pic>
        <p:nvPicPr>
          <p:cNvPr id="7" name="Afbeelding 5">
            <a:extLst>
              <a:ext uri="{FF2B5EF4-FFF2-40B4-BE49-F238E27FC236}">
                <a16:creationId xmlns:a16="http://schemas.microsoft.com/office/drawing/2014/main" id="{97D0833B-5721-45C3-B50E-4A831C395A45}"/>
              </a:ext>
            </a:extLst>
          </p:cNvPr>
          <p:cNvPicPr>
            <a:picLocks noChangeAspect="1"/>
          </p:cNvPicPr>
          <p:nvPr/>
        </p:nvPicPr>
        <p:blipFill>
          <a:blip r:embed="rId6"/>
          <a:stretch>
            <a:fillRect/>
          </a:stretch>
        </p:blipFill>
        <p:spPr>
          <a:xfrm>
            <a:off x="576000" y="4436903"/>
            <a:ext cx="2793843" cy="1772094"/>
          </a:xfrm>
          <a:prstGeom prst="rect">
            <a:avLst/>
          </a:prstGeom>
        </p:spPr>
      </p:pic>
      <p:pic>
        <p:nvPicPr>
          <p:cNvPr id="11" name="Afbeelding 6">
            <a:extLst>
              <a:ext uri="{FF2B5EF4-FFF2-40B4-BE49-F238E27FC236}">
                <a16:creationId xmlns:a16="http://schemas.microsoft.com/office/drawing/2014/main" id="{C620D301-0069-445B-B011-04AF34EAA1BC}"/>
              </a:ext>
            </a:extLst>
          </p:cNvPr>
          <p:cNvPicPr>
            <a:picLocks noChangeAspect="1"/>
          </p:cNvPicPr>
          <p:nvPr/>
        </p:nvPicPr>
        <p:blipFill>
          <a:blip r:embed="rId7"/>
          <a:stretch>
            <a:fillRect/>
          </a:stretch>
        </p:blipFill>
        <p:spPr>
          <a:xfrm>
            <a:off x="3834814" y="4480738"/>
            <a:ext cx="2230086" cy="1592918"/>
          </a:xfrm>
          <a:prstGeom prst="rect">
            <a:avLst/>
          </a:prstGeom>
        </p:spPr>
      </p:pic>
    </p:spTree>
    <p:extLst>
      <p:ext uri="{BB962C8B-B14F-4D97-AF65-F5344CB8AC3E}">
        <p14:creationId xmlns:p14="http://schemas.microsoft.com/office/powerpoint/2010/main" val="499691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Fibonacci </a:t>
            </a:r>
            <a:r>
              <a:rPr lang="nl-BE" dirty="0" err="1"/>
              <a:t>App</a:t>
            </a:r>
            <a:endParaRPr lang="nl-BE" dirty="0"/>
          </a:p>
        </p:txBody>
      </p:sp>
      <p:pic>
        <p:nvPicPr>
          <p:cNvPr id="4" name="Afbeelding 3"/>
          <p:cNvPicPr>
            <a:picLocks noChangeAspect="1"/>
          </p:cNvPicPr>
          <p:nvPr/>
        </p:nvPicPr>
        <p:blipFill>
          <a:blip r:embed="rId3"/>
          <a:stretch>
            <a:fillRect/>
          </a:stretch>
        </p:blipFill>
        <p:spPr>
          <a:xfrm>
            <a:off x="8023404" y="150325"/>
            <a:ext cx="871804" cy="883997"/>
          </a:xfrm>
          <a:prstGeom prst="rect">
            <a:avLst/>
          </a:prstGeom>
        </p:spPr>
      </p:pic>
      <p:pic>
        <p:nvPicPr>
          <p:cNvPr id="6" name="Afbeelding 5"/>
          <p:cNvPicPr>
            <a:picLocks noChangeAspect="1"/>
          </p:cNvPicPr>
          <p:nvPr/>
        </p:nvPicPr>
        <p:blipFill>
          <a:blip r:embed="rId4"/>
          <a:stretch>
            <a:fillRect/>
          </a:stretch>
        </p:blipFill>
        <p:spPr>
          <a:xfrm>
            <a:off x="1546404" y="1800250"/>
            <a:ext cx="6477000" cy="3438525"/>
          </a:xfrm>
          <a:prstGeom prst="rect">
            <a:avLst/>
          </a:prstGeom>
        </p:spPr>
      </p:pic>
      <p:pic>
        <p:nvPicPr>
          <p:cNvPr id="7" name="Afbeelding 6"/>
          <p:cNvPicPr>
            <a:picLocks noChangeAspect="1"/>
          </p:cNvPicPr>
          <p:nvPr/>
        </p:nvPicPr>
        <p:blipFill>
          <a:blip r:embed="rId5"/>
          <a:stretch>
            <a:fillRect/>
          </a:stretch>
        </p:blipFill>
        <p:spPr>
          <a:xfrm>
            <a:off x="5364088" y="192273"/>
            <a:ext cx="2409825" cy="800100"/>
          </a:xfrm>
          <a:prstGeom prst="rect">
            <a:avLst/>
          </a:prstGeom>
        </p:spPr>
      </p:pic>
    </p:spTree>
    <p:extLst>
      <p:ext uri="{BB962C8B-B14F-4D97-AF65-F5344CB8AC3E}">
        <p14:creationId xmlns:p14="http://schemas.microsoft.com/office/powerpoint/2010/main" val="979296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Apps of the </a:t>
            </a:r>
            <a:r>
              <a:rPr lang="nl-BE" dirty="0" err="1"/>
              <a:t>day</a:t>
            </a:r>
            <a:endParaRPr lang="nl-BE" dirty="0"/>
          </a:p>
        </p:txBody>
      </p:sp>
    </p:spTree>
    <p:extLst>
      <p:ext uri="{BB962C8B-B14F-4D97-AF65-F5344CB8AC3E}">
        <p14:creationId xmlns:p14="http://schemas.microsoft.com/office/powerpoint/2010/main" val="148926889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App</a:t>
            </a:r>
            <a:r>
              <a:rPr lang="nl-BE" dirty="0"/>
              <a:t>(s) of the </a:t>
            </a:r>
            <a:r>
              <a:rPr lang="nl-BE" dirty="0" err="1"/>
              <a:t>day</a:t>
            </a:r>
            <a:endParaRPr lang="nl-BE" dirty="0"/>
          </a:p>
        </p:txBody>
      </p:sp>
      <p:sp>
        <p:nvSpPr>
          <p:cNvPr id="3" name="Tijdelijke aanduiding voor inhoud 2"/>
          <p:cNvSpPr>
            <a:spLocks noGrp="1"/>
          </p:cNvSpPr>
          <p:nvPr>
            <p:ph idx="1"/>
          </p:nvPr>
        </p:nvSpPr>
        <p:spPr>
          <a:xfrm>
            <a:off x="540000" y="1161240"/>
            <a:ext cx="8334000" cy="4428000"/>
          </a:xfrm>
        </p:spPr>
        <p:txBody>
          <a:bodyPr/>
          <a:lstStyle/>
          <a:p>
            <a:pPr algn="just"/>
            <a:r>
              <a:rPr lang="nl-BE" sz="1800" u="sng" dirty="0" err="1">
                <a:effectLst>
                  <a:outerShdw blurRad="38100" dist="38100" dir="2700000" algn="tl">
                    <a:srgbClr val="000000">
                      <a:alpha val="43137"/>
                    </a:srgbClr>
                  </a:outerShdw>
                </a:effectLst>
              </a:rPr>
              <a:t>App</a:t>
            </a:r>
            <a:r>
              <a:rPr lang="nl-BE" sz="1800" u="sng" dirty="0">
                <a:effectLst>
                  <a:outerShdw blurRad="38100" dist="38100" dir="2700000" algn="tl">
                    <a:srgbClr val="000000">
                      <a:alpha val="43137"/>
                    </a:srgbClr>
                  </a:outerShdw>
                </a:effectLst>
              </a:rPr>
              <a:t> 1</a:t>
            </a:r>
            <a:r>
              <a:rPr lang="nl-BE" sz="1800" dirty="0"/>
              <a:t>: ontwikkel een programma dat de BMI (body </a:t>
            </a:r>
            <a:r>
              <a:rPr lang="nl-BE" sz="1800" dirty="0" err="1"/>
              <a:t>mass</a:t>
            </a:r>
            <a:r>
              <a:rPr lang="nl-BE" sz="1800" dirty="0"/>
              <a:t> index) berekent van een persoon.  De gebruiker geeft zijn lengte (in meter) en zijn gewicht (in kg).  Het BMI wordt als volgt berekend: </a:t>
            </a:r>
            <a:r>
              <a:rPr lang="nl-BE" sz="1800" dirty="0">
                <a:latin typeface="Courier New" panose="02070309020205020404" pitchFamily="49" charset="0"/>
                <a:cs typeface="Courier New" panose="02070309020205020404" pitchFamily="49" charset="0"/>
              </a:rPr>
              <a:t>BMI = gewicht/(lengte x lengte)</a:t>
            </a:r>
            <a:r>
              <a:rPr lang="nl-BE" sz="1800" dirty="0"/>
              <a:t>. Voeg een melding toe van de categorie waartoe de persoon behoort:</a:t>
            </a:r>
          </a:p>
          <a:p>
            <a:pPr algn="just"/>
            <a:endParaRPr lang="nl-BE" sz="1800" dirty="0"/>
          </a:p>
          <a:p>
            <a:pPr algn="just"/>
            <a:endParaRPr lang="nl-BE" sz="1800" dirty="0"/>
          </a:p>
          <a:p>
            <a:pPr algn="just"/>
            <a:endParaRPr lang="nl-BE" sz="1800" dirty="0"/>
          </a:p>
          <a:p>
            <a:pPr algn="just"/>
            <a:endParaRPr lang="nl-BE" sz="1800" dirty="0"/>
          </a:p>
          <a:p>
            <a:pPr algn="just"/>
            <a:r>
              <a:rPr lang="nl-BE" sz="1800" u="sng" dirty="0">
                <a:effectLst>
                  <a:outerShdw blurRad="38100" dist="38100" dir="2700000" algn="tl">
                    <a:srgbClr val="000000">
                      <a:alpha val="43137"/>
                    </a:srgbClr>
                  </a:outerShdw>
                </a:effectLst>
              </a:rPr>
              <a:t>App 2</a:t>
            </a:r>
            <a:r>
              <a:rPr lang="nl-BE" sz="1800" dirty="0"/>
              <a:t>: Ontwikkel een app die een testscore leest, en vervolgens de graad toont.  De volgend graadschaal wordt gebruikt:</a:t>
            </a:r>
          </a:p>
          <a:p>
            <a:pPr algn="just"/>
            <a:endParaRPr lang="nl-BE" sz="1800" dirty="0"/>
          </a:p>
          <a:p>
            <a:pPr algn="just"/>
            <a:endParaRPr lang="nl-BE" sz="2000" dirty="0"/>
          </a:p>
        </p:txBody>
      </p:sp>
      <p:graphicFrame>
        <p:nvGraphicFramePr>
          <p:cNvPr id="4" name="Tabel 3"/>
          <p:cNvGraphicFramePr>
            <a:graphicFrameLocks noGrp="1"/>
          </p:cNvGraphicFramePr>
          <p:nvPr>
            <p:extLst>
              <p:ext uri="{D42A27DB-BD31-4B8C-83A1-F6EECF244321}">
                <p14:modId xmlns:p14="http://schemas.microsoft.com/office/powerpoint/2010/main" val="2666723588"/>
              </p:ext>
            </p:extLst>
          </p:nvPr>
        </p:nvGraphicFramePr>
        <p:xfrm>
          <a:off x="801848" y="2313242"/>
          <a:ext cx="3672408" cy="152400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20000"/>
                    </a:ext>
                  </a:extLst>
                </a:gridCol>
                <a:gridCol w="1836204">
                  <a:extLst>
                    <a:ext uri="{9D8B030D-6E8A-4147-A177-3AD203B41FA5}">
                      <a16:colId xmlns:a16="http://schemas.microsoft.com/office/drawing/2014/main" val="20001"/>
                    </a:ext>
                  </a:extLst>
                </a:gridCol>
              </a:tblGrid>
              <a:tr h="252028">
                <a:tc>
                  <a:txBody>
                    <a:bodyPr/>
                    <a:lstStyle/>
                    <a:p>
                      <a:pPr algn="ctr"/>
                      <a:r>
                        <a:rPr lang="nl-BE" sz="1400" dirty="0"/>
                        <a:t>BMI index</a:t>
                      </a:r>
                    </a:p>
                  </a:txBody>
                  <a:tcPr/>
                </a:tc>
                <a:tc>
                  <a:txBody>
                    <a:bodyPr/>
                    <a:lstStyle/>
                    <a:p>
                      <a:pPr algn="ctr"/>
                      <a:r>
                        <a:rPr lang="nl-BE" sz="1400" dirty="0"/>
                        <a:t>Categorie</a:t>
                      </a:r>
                    </a:p>
                  </a:txBody>
                  <a:tcPr/>
                </a:tc>
                <a:extLst>
                  <a:ext uri="{0D108BD9-81ED-4DB2-BD59-A6C34878D82A}">
                    <a16:rowId xmlns:a16="http://schemas.microsoft.com/office/drawing/2014/main" val="10000"/>
                  </a:ext>
                </a:extLst>
              </a:tr>
              <a:tr h="252028">
                <a:tc>
                  <a:txBody>
                    <a:bodyPr/>
                    <a:lstStyle/>
                    <a:p>
                      <a:pPr algn="ctr"/>
                      <a:r>
                        <a:rPr lang="nl-BE" sz="1400" dirty="0"/>
                        <a:t>&lt; 18.5</a:t>
                      </a:r>
                    </a:p>
                  </a:txBody>
                  <a:tcPr/>
                </a:tc>
                <a:tc>
                  <a:txBody>
                    <a:bodyPr/>
                    <a:lstStyle/>
                    <a:p>
                      <a:pPr algn="ctr"/>
                      <a:r>
                        <a:rPr lang="nl-BE" sz="1400" dirty="0"/>
                        <a:t>Ondergewicht</a:t>
                      </a:r>
                    </a:p>
                  </a:txBody>
                  <a:tcPr/>
                </a:tc>
                <a:extLst>
                  <a:ext uri="{0D108BD9-81ED-4DB2-BD59-A6C34878D82A}">
                    <a16:rowId xmlns:a16="http://schemas.microsoft.com/office/drawing/2014/main" val="10001"/>
                  </a:ext>
                </a:extLst>
              </a:tr>
              <a:tr h="252028">
                <a:tc>
                  <a:txBody>
                    <a:bodyPr/>
                    <a:lstStyle/>
                    <a:p>
                      <a:pPr algn="ctr"/>
                      <a:r>
                        <a:rPr lang="nl-BE" sz="1400" dirty="0"/>
                        <a:t>18.5 – 25.0</a:t>
                      </a:r>
                    </a:p>
                  </a:txBody>
                  <a:tcPr/>
                </a:tc>
                <a:tc>
                  <a:txBody>
                    <a:bodyPr/>
                    <a:lstStyle/>
                    <a:p>
                      <a:pPr algn="ctr"/>
                      <a:r>
                        <a:rPr lang="nl-BE" sz="1400" dirty="0"/>
                        <a:t>Gezond gewicht</a:t>
                      </a:r>
                    </a:p>
                  </a:txBody>
                  <a:tcPr/>
                </a:tc>
                <a:extLst>
                  <a:ext uri="{0D108BD9-81ED-4DB2-BD59-A6C34878D82A}">
                    <a16:rowId xmlns:a16="http://schemas.microsoft.com/office/drawing/2014/main" val="10002"/>
                  </a:ext>
                </a:extLst>
              </a:tr>
              <a:tr h="252028">
                <a:tc>
                  <a:txBody>
                    <a:bodyPr/>
                    <a:lstStyle/>
                    <a:p>
                      <a:pPr algn="ctr"/>
                      <a:r>
                        <a:rPr lang="nl-BE" sz="1400" dirty="0"/>
                        <a:t>25.0 –</a:t>
                      </a:r>
                      <a:r>
                        <a:rPr lang="nl-BE" sz="1400" baseline="0" dirty="0"/>
                        <a:t> 30.0</a:t>
                      </a:r>
                      <a:endParaRPr lang="nl-BE" sz="1400" dirty="0"/>
                    </a:p>
                  </a:txBody>
                  <a:tcPr/>
                </a:tc>
                <a:tc>
                  <a:txBody>
                    <a:bodyPr/>
                    <a:lstStyle/>
                    <a:p>
                      <a:pPr algn="ctr"/>
                      <a:r>
                        <a:rPr lang="nl-BE" sz="1400" dirty="0"/>
                        <a:t>Overgewicht</a:t>
                      </a:r>
                    </a:p>
                  </a:txBody>
                  <a:tcPr/>
                </a:tc>
                <a:extLst>
                  <a:ext uri="{0D108BD9-81ED-4DB2-BD59-A6C34878D82A}">
                    <a16:rowId xmlns:a16="http://schemas.microsoft.com/office/drawing/2014/main" val="10003"/>
                  </a:ext>
                </a:extLst>
              </a:tr>
              <a:tr h="252028">
                <a:tc>
                  <a:txBody>
                    <a:bodyPr/>
                    <a:lstStyle/>
                    <a:p>
                      <a:pPr algn="ctr"/>
                      <a:r>
                        <a:rPr lang="nl-BE" sz="1400" dirty="0"/>
                        <a:t>&gt; 30</a:t>
                      </a:r>
                    </a:p>
                  </a:txBody>
                  <a:tcPr/>
                </a:tc>
                <a:tc>
                  <a:txBody>
                    <a:bodyPr/>
                    <a:lstStyle/>
                    <a:p>
                      <a:pPr algn="ctr"/>
                      <a:r>
                        <a:rPr lang="nl-BE" sz="1400" dirty="0"/>
                        <a:t>Obesitas</a:t>
                      </a:r>
                    </a:p>
                  </a:txBody>
                  <a:tcPr/>
                </a:tc>
                <a:extLst>
                  <a:ext uri="{0D108BD9-81ED-4DB2-BD59-A6C34878D82A}">
                    <a16:rowId xmlns:a16="http://schemas.microsoft.com/office/drawing/2014/main" val="10004"/>
                  </a:ext>
                </a:extLst>
              </a:tr>
            </a:tbl>
          </a:graphicData>
        </a:graphic>
      </p:graphicFrame>
      <p:graphicFrame>
        <p:nvGraphicFramePr>
          <p:cNvPr id="5" name="Tabel 4"/>
          <p:cNvGraphicFramePr>
            <a:graphicFrameLocks noGrp="1"/>
          </p:cNvGraphicFramePr>
          <p:nvPr>
            <p:extLst>
              <p:ext uri="{D42A27DB-BD31-4B8C-83A1-F6EECF244321}">
                <p14:modId xmlns:p14="http://schemas.microsoft.com/office/powerpoint/2010/main" val="921690537"/>
              </p:ext>
            </p:extLst>
          </p:nvPr>
        </p:nvGraphicFramePr>
        <p:xfrm>
          <a:off x="801848" y="4542604"/>
          <a:ext cx="3403402" cy="1645920"/>
        </p:xfrm>
        <a:graphic>
          <a:graphicData uri="http://schemas.openxmlformats.org/drawingml/2006/table">
            <a:tbl>
              <a:tblPr firstRow="1" bandRow="1">
                <a:tableStyleId>{5C22544A-7EE6-4342-B048-85BDC9FD1C3A}</a:tableStyleId>
              </a:tblPr>
              <a:tblGrid>
                <a:gridCol w="1701701">
                  <a:extLst>
                    <a:ext uri="{9D8B030D-6E8A-4147-A177-3AD203B41FA5}">
                      <a16:colId xmlns:a16="http://schemas.microsoft.com/office/drawing/2014/main" val="20000"/>
                    </a:ext>
                  </a:extLst>
                </a:gridCol>
                <a:gridCol w="1701701">
                  <a:extLst>
                    <a:ext uri="{9D8B030D-6E8A-4147-A177-3AD203B41FA5}">
                      <a16:colId xmlns:a16="http://schemas.microsoft.com/office/drawing/2014/main" val="20001"/>
                    </a:ext>
                  </a:extLst>
                </a:gridCol>
              </a:tblGrid>
              <a:tr h="189384">
                <a:tc>
                  <a:txBody>
                    <a:bodyPr/>
                    <a:lstStyle/>
                    <a:p>
                      <a:pPr algn="ctr"/>
                      <a:r>
                        <a:rPr lang="nl-BE" sz="1200" dirty="0"/>
                        <a:t>Test score</a:t>
                      </a:r>
                    </a:p>
                  </a:txBody>
                  <a:tcPr/>
                </a:tc>
                <a:tc>
                  <a:txBody>
                    <a:bodyPr/>
                    <a:lstStyle/>
                    <a:p>
                      <a:pPr algn="ctr"/>
                      <a:r>
                        <a:rPr lang="nl-BE" sz="1200" dirty="0"/>
                        <a:t>Graad </a:t>
                      </a:r>
                    </a:p>
                  </a:txBody>
                  <a:tcPr/>
                </a:tc>
                <a:extLst>
                  <a:ext uri="{0D108BD9-81ED-4DB2-BD59-A6C34878D82A}">
                    <a16:rowId xmlns:a16="http://schemas.microsoft.com/office/drawing/2014/main" val="10000"/>
                  </a:ext>
                </a:extLst>
              </a:tr>
              <a:tr h="189384">
                <a:tc>
                  <a:txBody>
                    <a:bodyPr/>
                    <a:lstStyle/>
                    <a:p>
                      <a:pPr algn="ctr"/>
                      <a:r>
                        <a:rPr lang="nl-BE" sz="1200" dirty="0"/>
                        <a:t>&lt; 60</a:t>
                      </a:r>
                    </a:p>
                  </a:txBody>
                  <a:tcPr/>
                </a:tc>
                <a:tc>
                  <a:txBody>
                    <a:bodyPr/>
                    <a:lstStyle/>
                    <a:p>
                      <a:pPr algn="ctr"/>
                      <a:r>
                        <a:rPr lang="nl-BE" sz="1200" dirty="0"/>
                        <a:t>F</a:t>
                      </a:r>
                    </a:p>
                  </a:txBody>
                  <a:tcPr/>
                </a:tc>
                <a:extLst>
                  <a:ext uri="{0D108BD9-81ED-4DB2-BD59-A6C34878D82A}">
                    <a16:rowId xmlns:a16="http://schemas.microsoft.com/office/drawing/2014/main" val="10001"/>
                  </a:ext>
                </a:extLst>
              </a:tr>
              <a:tr h="189384">
                <a:tc>
                  <a:txBody>
                    <a:bodyPr/>
                    <a:lstStyle/>
                    <a:p>
                      <a:pPr algn="ctr"/>
                      <a:r>
                        <a:rPr lang="nl-BE" sz="1200" dirty="0"/>
                        <a:t>60 – 69</a:t>
                      </a:r>
                    </a:p>
                  </a:txBody>
                  <a:tcPr/>
                </a:tc>
                <a:tc>
                  <a:txBody>
                    <a:bodyPr/>
                    <a:lstStyle/>
                    <a:p>
                      <a:pPr algn="ctr"/>
                      <a:r>
                        <a:rPr lang="nl-BE" sz="1200" dirty="0"/>
                        <a:t>D</a:t>
                      </a:r>
                    </a:p>
                  </a:txBody>
                  <a:tcPr/>
                </a:tc>
                <a:extLst>
                  <a:ext uri="{0D108BD9-81ED-4DB2-BD59-A6C34878D82A}">
                    <a16:rowId xmlns:a16="http://schemas.microsoft.com/office/drawing/2014/main" val="10002"/>
                  </a:ext>
                </a:extLst>
              </a:tr>
              <a:tr h="189384">
                <a:tc>
                  <a:txBody>
                    <a:bodyPr/>
                    <a:lstStyle/>
                    <a:p>
                      <a:pPr algn="ctr"/>
                      <a:r>
                        <a:rPr lang="nl-BE" sz="1200" dirty="0"/>
                        <a:t>70 – 79 </a:t>
                      </a:r>
                    </a:p>
                  </a:txBody>
                  <a:tcPr/>
                </a:tc>
                <a:tc>
                  <a:txBody>
                    <a:bodyPr/>
                    <a:lstStyle/>
                    <a:p>
                      <a:pPr algn="ctr"/>
                      <a:r>
                        <a:rPr lang="nl-BE" sz="1200" dirty="0"/>
                        <a:t>C</a:t>
                      </a:r>
                    </a:p>
                  </a:txBody>
                  <a:tcPr/>
                </a:tc>
                <a:extLst>
                  <a:ext uri="{0D108BD9-81ED-4DB2-BD59-A6C34878D82A}">
                    <a16:rowId xmlns:a16="http://schemas.microsoft.com/office/drawing/2014/main" val="10003"/>
                  </a:ext>
                </a:extLst>
              </a:tr>
              <a:tr h="189384">
                <a:tc>
                  <a:txBody>
                    <a:bodyPr/>
                    <a:lstStyle/>
                    <a:p>
                      <a:pPr algn="ctr"/>
                      <a:r>
                        <a:rPr lang="nl-BE" sz="1200" dirty="0"/>
                        <a:t>80 – 89 </a:t>
                      </a:r>
                    </a:p>
                  </a:txBody>
                  <a:tcPr/>
                </a:tc>
                <a:tc>
                  <a:txBody>
                    <a:bodyPr/>
                    <a:lstStyle/>
                    <a:p>
                      <a:pPr algn="ctr"/>
                      <a:r>
                        <a:rPr lang="nl-BE" sz="1200" dirty="0"/>
                        <a:t>B</a:t>
                      </a:r>
                    </a:p>
                  </a:txBody>
                  <a:tcPr/>
                </a:tc>
                <a:extLst>
                  <a:ext uri="{0D108BD9-81ED-4DB2-BD59-A6C34878D82A}">
                    <a16:rowId xmlns:a16="http://schemas.microsoft.com/office/drawing/2014/main" val="10004"/>
                  </a:ext>
                </a:extLst>
              </a:tr>
              <a:tr h="189384">
                <a:tc>
                  <a:txBody>
                    <a:bodyPr/>
                    <a:lstStyle/>
                    <a:p>
                      <a:pPr algn="ctr"/>
                      <a:r>
                        <a:rPr lang="nl-BE" sz="1200" dirty="0"/>
                        <a:t>90</a:t>
                      </a:r>
                      <a:r>
                        <a:rPr lang="nl-BE" sz="1200" baseline="0" dirty="0"/>
                        <a:t> of meer</a:t>
                      </a:r>
                      <a:endParaRPr lang="nl-BE" sz="1200" dirty="0"/>
                    </a:p>
                  </a:txBody>
                  <a:tcPr/>
                </a:tc>
                <a:tc>
                  <a:txBody>
                    <a:bodyPr/>
                    <a:lstStyle/>
                    <a:p>
                      <a:pPr algn="ctr"/>
                      <a:r>
                        <a:rPr lang="nl-BE" sz="1200" dirty="0"/>
                        <a:t>A</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3243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p:txBody>
          <a:bodyPr/>
          <a:lstStyle/>
          <a:p>
            <a:r>
              <a:rPr lang="nl-BE" sz="2000" dirty="0">
                <a:latin typeface="Courier New" panose="02070309020205020404" pitchFamily="49" charset="0"/>
                <a:cs typeface="Courier New" panose="02070309020205020404" pitchFamily="49" charset="0"/>
              </a:rPr>
              <a:t>Math</a:t>
            </a:r>
            <a:r>
              <a:rPr lang="nl-BE" sz="2000" dirty="0"/>
              <a:t> </a:t>
            </a:r>
            <a:r>
              <a:rPr lang="nl-BE" sz="2000" dirty="0">
                <a:sym typeface="Wingdings" panose="05000000000000000000" pitchFamily="2" charset="2"/>
              </a:rPr>
              <a:t> wiskundige berekeningen </a:t>
            </a:r>
            <a:r>
              <a:rPr lang="nl-BE" sz="1800" dirty="0">
                <a:latin typeface="Courier New" panose="02070309020205020404" pitchFamily="49" charset="0"/>
                <a:cs typeface="Courier New" panose="02070309020205020404" pitchFamily="49" charset="0"/>
                <a:sym typeface="Wingdings" panose="05000000000000000000" pitchFamily="2" charset="2"/>
              </a:rPr>
              <a:t>(optelling, deling…)</a:t>
            </a:r>
            <a:endParaRPr lang="nl-BE" sz="1800" dirty="0">
              <a:latin typeface="Courier New" panose="02070309020205020404" pitchFamily="49" charset="0"/>
              <a:cs typeface="Courier New" panose="02070309020205020404" pitchFamily="49" charset="0"/>
            </a:endParaRPr>
          </a:p>
          <a:p>
            <a:r>
              <a:rPr lang="nl-BE" sz="2000" dirty="0">
                <a:latin typeface="Courier New" panose="02070309020205020404" pitchFamily="49" charset="0"/>
                <a:cs typeface="Courier New" panose="02070309020205020404" pitchFamily="49" charset="0"/>
              </a:rPr>
              <a:t>Variables</a:t>
            </a:r>
            <a:r>
              <a:rPr lang="nl-BE" sz="2000" dirty="0"/>
              <a:t> </a:t>
            </a:r>
            <a:r>
              <a:rPr lang="nl-BE" sz="2000" dirty="0">
                <a:sym typeface="Wingdings" panose="05000000000000000000" pitchFamily="2" charset="2"/>
              </a:rPr>
              <a:t> opslag van gegevens in het geheugen</a:t>
            </a:r>
            <a:endParaRPr lang="nl-BE" sz="2000" dirty="0"/>
          </a:p>
          <a:p>
            <a:r>
              <a:rPr lang="nl-BE" sz="2000" b="1" dirty="0">
                <a:latin typeface="Courier New" panose="02070309020205020404" pitchFamily="49" charset="0"/>
                <a:cs typeface="Courier New" panose="02070309020205020404" pitchFamily="49" charset="0"/>
              </a:rPr>
              <a:t>Control</a:t>
            </a:r>
            <a:r>
              <a:rPr lang="nl-BE" sz="2000" b="1" dirty="0"/>
              <a:t> </a:t>
            </a:r>
            <a:r>
              <a:rPr lang="nl-BE" sz="2000" b="1" dirty="0">
                <a:sym typeface="Wingdings" panose="05000000000000000000" pitchFamily="2" charset="2"/>
              </a:rPr>
              <a:t> controlestructuren </a:t>
            </a:r>
            <a:r>
              <a:rPr lang="nl-BE" sz="1800" b="1" dirty="0">
                <a:latin typeface="Courier New" panose="02070309020205020404" pitchFamily="49" charset="0"/>
                <a:cs typeface="Courier New" panose="02070309020205020404" pitchFamily="49" charset="0"/>
                <a:sym typeface="Wingdings" panose="05000000000000000000" pitchFamily="2" charset="2"/>
              </a:rPr>
              <a:t>(</a:t>
            </a:r>
            <a:r>
              <a:rPr lang="nl-BE" sz="1800" b="1" dirty="0" err="1">
                <a:latin typeface="Courier New" panose="02070309020205020404" pitchFamily="49" charset="0"/>
                <a:cs typeface="Courier New" panose="02070309020205020404" pitchFamily="49" charset="0"/>
                <a:sym typeface="Wingdings" panose="05000000000000000000" pitchFamily="2" charset="2"/>
              </a:rPr>
              <a:t>if</a:t>
            </a:r>
            <a:r>
              <a:rPr lang="nl-BE" sz="1800" b="1" dirty="0">
                <a:latin typeface="Courier New" panose="02070309020205020404" pitchFamily="49" charset="0"/>
                <a:cs typeface="Courier New" panose="02070309020205020404" pitchFamily="49" charset="0"/>
                <a:sym typeface="Wingdings" panose="05000000000000000000" pitchFamily="2" charset="2"/>
              </a:rPr>
              <a:t> … </a:t>
            </a:r>
            <a:r>
              <a:rPr lang="nl-BE" sz="1800" b="1" dirty="0" err="1">
                <a:latin typeface="Courier New" panose="02070309020205020404" pitchFamily="49" charset="0"/>
                <a:cs typeface="Courier New" panose="02070309020205020404" pitchFamily="49" charset="0"/>
                <a:sym typeface="Wingdings" panose="05000000000000000000" pitchFamily="2" charset="2"/>
              </a:rPr>
              <a:t>then</a:t>
            </a:r>
            <a:r>
              <a:rPr lang="nl-BE" sz="1800" b="1" dirty="0">
                <a:latin typeface="Courier New" panose="02070309020205020404" pitchFamily="49" charset="0"/>
                <a:cs typeface="Courier New" panose="02070309020205020404" pitchFamily="49" charset="0"/>
                <a:sym typeface="Wingdings" panose="05000000000000000000" pitchFamily="2" charset="2"/>
              </a:rPr>
              <a:t> … </a:t>
            </a:r>
            <a:r>
              <a:rPr lang="nl-BE" sz="1800" b="1" dirty="0" err="1">
                <a:latin typeface="Courier New" panose="02070309020205020404" pitchFamily="49" charset="0"/>
                <a:cs typeface="Courier New" panose="02070309020205020404" pitchFamily="49" charset="0"/>
                <a:sym typeface="Wingdings" panose="05000000000000000000" pitchFamily="2" charset="2"/>
              </a:rPr>
              <a:t>else</a:t>
            </a:r>
            <a:r>
              <a:rPr lang="nl-BE" sz="1800" b="1" dirty="0">
                <a:latin typeface="Courier New" panose="02070309020205020404" pitchFamily="49" charset="0"/>
                <a:cs typeface="Courier New" panose="02070309020205020404" pitchFamily="49" charset="0"/>
                <a:sym typeface="Wingdings" panose="05000000000000000000" pitchFamily="2" charset="2"/>
              </a:rPr>
              <a:t> …)</a:t>
            </a:r>
            <a:endParaRPr lang="nl-BE" sz="2000" b="1" dirty="0">
              <a:latin typeface="Courier New" panose="02070309020205020404" pitchFamily="49" charset="0"/>
              <a:cs typeface="Courier New" panose="02070309020205020404" pitchFamily="49" charset="0"/>
            </a:endParaRPr>
          </a:p>
          <a:p>
            <a:r>
              <a:rPr lang="nl-BE" sz="2000" b="1" dirty="0">
                <a:latin typeface="Courier New" panose="02070309020205020404" pitchFamily="49" charset="0"/>
                <a:cs typeface="Courier New" panose="02070309020205020404" pitchFamily="49" charset="0"/>
              </a:rPr>
              <a:t>Logic</a:t>
            </a:r>
            <a:r>
              <a:rPr lang="nl-BE" sz="2000" b="1" dirty="0"/>
              <a:t> </a:t>
            </a:r>
            <a:r>
              <a:rPr lang="nl-BE" sz="2000" b="1" dirty="0">
                <a:sym typeface="Wingdings" panose="05000000000000000000" pitchFamily="2" charset="2"/>
              </a:rPr>
              <a:t> vergelijkingstesten </a:t>
            </a:r>
            <a:r>
              <a:rPr lang="nl-BE" sz="1800" b="1" dirty="0">
                <a:latin typeface="Courier New" panose="02070309020205020404" pitchFamily="49" charset="0"/>
                <a:cs typeface="Courier New" panose="02070309020205020404" pitchFamily="49" charset="0"/>
                <a:sym typeface="Wingdings" panose="05000000000000000000" pitchFamily="2" charset="2"/>
              </a:rPr>
              <a:t>( &lt;, &gt;, ==, …)</a:t>
            </a:r>
            <a:endParaRPr lang="nl-BE" sz="1800" b="1" dirty="0">
              <a:latin typeface="Courier New" panose="02070309020205020404" pitchFamily="49" charset="0"/>
              <a:cs typeface="Courier New" panose="02070309020205020404" pitchFamily="49" charset="0"/>
            </a:endParaRPr>
          </a:p>
          <a:p>
            <a:endParaRPr lang="en-BE" dirty="0"/>
          </a:p>
        </p:txBody>
      </p:sp>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::Block view</a:t>
            </a:r>
            <a:endParaRPr lang="en-BE" dirty="0"/>
          </a:p>
        </p:txBody>
      </p:sp>
      <p:pic>
        <p:nvPicPr>
          <p:cNvPr id="4" name="Picture 2" descr="https://pbs.twimg.com/profile_images/2601396524/computer_avatar.png">
            <a:extLst>
              <a:ext uri="{FF2B5EF4-FFF2-40B4-BE49-F238E27FC236}">
                <a16:creationId xmlns:a16="http://schemas.microsoft.com/office/drawing/2014/main" id="{DD9229F7-30FF-40A4-A76F-BEB698C43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4618" y="66698"/>
            <a:ext cx="1426285" cy="14453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imagnity.com/wp-content/uploads/2013/03/CalculateSum.png">
            <a:extLst>
              <a:ext uri="{FF2B5EF4-FFF2-40B4-BE49-F238E27FC236}">
                <a16:creationId xmlns:a16="http://schemas.microsoft.com/office/drawing/2014/main" id="{B2A3CE84-F8CF-49BC-BB83-379BF4F0D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3403701"/>
            <a:ext cx="4478321" cy="278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662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err="1"/>
              <a:t>Decision</a:t>
            </a:r>
            <a:r>
              <a:rPr lang="fr-BE" dirty="0"/>
              <a:t> blocks</a:t>
            </a:r>
            <a:endParaRPr lang="en-BE" dirty="0"/>
          </a:p>
        </p:txBody>
      </p:sp>
      <p:pic>
        <p:nvPicPr>
          <p:cNvPr id="6" name="Afbeelding 8">
            <a:extLst>
              <a:ext uri="{FF2B5EF4-FFF2-40B4-BE49-F238E27FC236}">
                <a16:creationId xmlns:a16="http://schemas.microsoft.com/office/drawing/2014/main" id="{0A7AD620-0AC5-461E-BBD1-4D1BCED4E7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641" b="95515" l="2322" r="96352">
                        <a14:foregroundMark x1="50083" y1="84718" x2="50083" y2="84718"/>
                        <a14:foregroundMark x1="50083" y1="84718" x2="47595" y2="65781"/>
                        <a14:foregroundMark x1="47595" y1="65781" x2="54063" y2="83555"/>
                        <a14:foregroundMark x1="54063" y1="83555" x2="52405" y2="95847"/>
                        <a14:foregroundMark x1="92371" y1="43854" x2="92371" y2="43854"/>
                        <a14:foregroundMark x1="96352" y1="45847" x2="96352" y2="45847"/>
                        <a14:foregroundMark x1="23217" y1="7973" x2="23217" y2="7973"/>
                        <a14:foregroundMark x1="6468" y1="16279" x2="6468" y2="16279"/>
                        <a14:foregroundMark x1="2322" y1="16944" x2="2322" y2="16944"/>
                      </a14:backgroundRemoval>
                    </a14:imgEffect>
                  </a14:imgLayer>
                </a14:imgProps>
              </a:ext>
            </a:extLst>
          </a:blip>
          <a:stretch>
            <a:fillRect/>
          </a:stretch>
        </p:blipFill>
        <p:spPr>
          <a:xfrm>
            <a:off x="5376821" y="2189693"/>
            <a:ext cx="3191179" cy="3185885"/>
          </a:xfrm>
          <a:prstGeom prst="rect">
            <a:avLst/>
          </a:prstGeom>
        </p:spPr>
      </p:pic>
    </p:spTree>
    <p:extLst>
      <p:ext uri="{BB962C8B-B14F-4D97-AF65-F5344CB8AC3E}">
        <p14:creationId xmlns:p14="http://schemas.microsoft.com/office/powerpoint/2010/main" val="36113466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4">
            <a:extLst>
              <a:ext uri="{FF2B5EF4-FFF2-40B4-BE49-F238E27FC236}">
                <a16:creationId xmlns:a16="http://schemas.microsoft.com/office/drawing/2014/main" id="{CE362B05-9739-4FCC-93E9-5B595D0FEC6A}"/>
              </a:ext>
            </a:extLst>
          </p:cNvPr>
          <p:cNvSpPr txBox="1"/>
          <p:nvPr/>
        </p:nvSpPr>
        <p:spPr>
          <a:xfrm>
            <a:off x="988598" y="1113679"/>
            <a:ext cx="1752403" cy="1077218"/>
          </a:xfrm>
          <a:prstGeom prst="rect">
            <a:avLst/>
          </a:prstGeom>
          <a:noFill/>
        </p:spPr>
        <p:txBody>
          <a:bodyPr wrap="none" rtlCol="0">
            <a:spAutoFit/>
          </a:bodyPr>
          <a:lstStyle/>
          <a:p>
            <a:pPr algn="ctr"/>
            <a:r>
              <a:rPr lang="nl-BE" sz="3200" dirty="0" err="1">
                <a:latin typeface="Aharoni" panose="02010803020104030203" pitchFamily="2" charset="-79"/>
                <a:cs typeface="Aharoni" panose="02010803020104030203" pitchFamily="2" charset="-79"/>
              </a:rPr>
              <a:t>decision</a:t>
            </a:r>
            <a:endParaRPr lang="nl-BE" sz="3200" dirty="0">
              <a:latin typeface="Aharoni" panose="02010803020104030203" pitchFamily="2" charset="-79"/>
              <a:cs typeface="Aharoni" panose="02010803020104030203" pitchFamily="2" charset="-79"/>
            </a:endParaRPr>
          </a:p>
          <a:p>
            <a:pPr algn="ctr"/>
            <a:r>
              <a:rPr lang="nl-BE" sz="3200" dirty="0" err="1">
                <a:latin typeface="Aharoni" panose="02010803020104030203" pitchFamily="2" charset="-79"/>
                <a:cs typeface="Aharoni" panose="02010803020104030203" pitchFamily="2" charset="-79"/>
              </a:rPr>
              <a:t>blocks</a:t>
            </a:r>
            <a:endParaRPr lang="nl-BE" sz="3200" dirty="0">
              <a:latin typeface="Aharoni" panose="02010803020104030203" pitchFamily="2" charset="-79"/>
              <a:cs typeface="Aharoni" panose="02010803020104030203" pitchFamily="2" charset="-79"/>
            </a:endParaRPr>
          </a:p>
        </p:txBody>
      </p:sp>
      <p:sp>
        <p:nvSpPr>
          <p:cNvPr id="5" name="Tekstvak 35">
            <a:extLst>
              <a:ext uri="{FF2B5EF4-FFF2-40B4-BE49-F238E27FC236}">
                <a16:creationId xmlns:a16="http://schemas.microsoft.com/office/drawing/2014/main" id="{953EAFE0-23F9-4480-A047-0E91F295F86E}"/>
              </a:ext>
            </a:extLst>
          </p:cNvPr>
          <p:cNvSpPr txBox="1"/>
          <p:nvPr/>
        </p:nvSpPr>
        <p:spPr>
          <a:xfrm>
            <a:off x="5844265" y="1113679"/>
            <a:ext cx="1938352" cy="1077218"/>
          </a:xfrm>
          <a:prstGeom prst="rect">
            <a:avLst/>
          </a:prstGeom>
          <a:noFill/>
        </p:spPr>
        <p:txBody>
          <a:bodyPr wrap="none" rtlCol="0">
            <a:spAutoFit/>
          </a:bodyPr>
          <a:lstStyle/>
          <a:p>
            <a:pPr algn="ctr"/>
            <a:r>
              <a:rPr lang="nl-BE" sz="3200" dirty="0" err="1">
                <a:latin typeface="Aharoni" panose="02010803020104030203" pitchFamily="2" charset="-79"/>
                <a:cs typeface="Aharoni" panose="02010803020104030203" pitchFamily="2" charset="-79"/>
              </a:rPr>
              <a:t>repitition</a:t>
            </a:r>
            <a:endParaRPr lang="nl-BE" sz="3200" dirty="0">
              <a:latin typeface="Aharoni" panose="02010803020104030203" pitchFamily="2" charset="-79"/>
              <a:cs typeface="Aharoni" panose="02010803020104030203" pitchFamily="2" charset="-79"/>
            </a:endParaRPr>
          </a:p>
          <a:p>
            <a:pPr algn="ctr"/>
            <a:r>
              <a:rPr lang="nl-BE" sz="3200" dirty="0" err="1">
                <a:latin typeface="Aharoni" panose="02010803020104030203" pitchFamily="2" charset="-79"/>
                <a:cs typeface="Aharoni" panose="02010803020104030203" pitchFamily="2" charset="-79"/>
              </a:rPr>
              <a:t>blocks</a:t>
            </a:r>
            <a:endParaRPr lang="nl-BE" sz="3200" dirty="0">
              <a:latin typeface="Aharoni" panose="02010803020104030203" pitchFamily="2" charset="-79"/>
              <a:cs typeface="Aharoni" panose="02010803020104030203" pitchFamily="2" charset="-79"/>
            </a:endParaRPr>
          </a:p>
        </p:txBody>
      </p:sp>
      <p:pic>
        <p:nvPicPr>
          <p:cNvPr id="6" name="Afbeelding 8">
            <a:extLst>
              <a:ext uri="{FF2B5EF4-FFF2-40B4-BE49-F238E27FC236}">
                <a16:creationId xmlns:a16="http://schemas.microsoft.com/office/drawing/2014/main" id="{6A9242BC-992E-423B-944D-3CE06789F59F}"/>
              </a:ext>
            </a:extLst>
          </p:cNvPr>
          <p:cNvPicPr>
            <a:picLocks noChangeAspect="1"/>
          </p:cNvPicPr>
          <p:nvPr/>
        </p:nvPicPr>
        <p:blipFill>
          <a:blip r:embed="rId2"/>
          <a:stretch>
            <a:fillRect/>
          </a:stretch>
        </p:blipFill>
        <p:spPr>
          <a:xfrm>
            <a:off x="579745" y="2326806"/>
            <a:ext cx="2691820" cy="2687354"/>
          </a:xfrm>
          <a:prstGeom prst="rect">
            <a:avLst/>
          </a:prstGeom>
        </p:spPr>
      </p:pic>
      <p:pic>
        <p:nvPicPr>
          <p:cNvPr id="7" name="Afbeelding 9">
            <a:extLst>
              <a:ext uri="{FF2B5EF4-FFF2-40B4-BE49-F238E27FC236}">
                <a16:creationId xmlns:a16="http://schemas.microsoft.com/office/drawing/2014/main" id="{8831CC4F-09ED-45D2-874A-EBD523A6D7B5}"/>
              </a:ext>
            </a:extLst>
          </p:cNvPr>
          <p:cNvPicPr>
            <a:picLocks noChangeAspect="1"/>
          </p:cNvPicPr>
          <p:nvPr/>
        </p:nvPicPr>
        <p:blipFill>
          <a:blip r:embed="rId3"/>
          <a:stretch>
            <a:fillRect/>
          </a:stretch>
        </p:blipFill>
        <p:spPr>
          <a:xfrm>
            <a:off x="5116249" y="2589162"/>
            <a:ext cx="3437902" cy="2156252"/>
          </a:xfrm>
          <a:prstGeom prst="rect">
            <a:avLst/>
          </a:prstGeom>
        </p:spPr>
      </p:pic>
    </p:spTree>
    <p:extLst>
      <p:ext uri="{BB962C8B-B14F-4D97-AF65-F5344CB8AC3E}">
        <p14:creationId xmlns:p14="http://schemas.microsoft.com/office/powerpoint/2010/main" val="3357284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388F-D9C1-4F23-BF6B-135437C43F04}"/>
              </a:ext>
            </a:extLst>
          </p:cNvPr>
          <p:cNvSpPr>
            <a:spLocks noGrp="1"/>
          </p:cNvSpPr>
          <p:nvPr>
            <p:ph type="body" idx="1"/>
          </p:nvPr>
        </p:nvSpPr>
        <p:spPr/>
        <p:txBody>
          <a:bodyPr/>
          <a:lstStyle/>
          <a:p>
            <a:r>
              <a:rPr lang="nl-BE" u="sng" dirty="0"/>
              <a:t>Verschillende types</a:t>
            </a:r>
          </a:p>
          <a:p>
            <a:pPr lvl="1"/>
            <a:r>
              <a:rPr lang="nl-BE" sz="2000" dirty="0">
                <a:latin typeface="Courier New" panose="02070309020205020404" pitchFamily="49" charset="0"/>
                <a:cs typeface="Courier New" panose="02070309020205020404" pitchFamily="49" charset="0"/>
              </a:rPr>
              <a:t>String</a:t>
            </a:r>
            <a:r>
              <a:rPr lang="nl-BE" sz="2000" dirty="0"/>
              <a:t>	 </a:t>
            </a:r>
            <a:r>
              <a:rPr lang="nl-BE" sz="2000" dirty="0">
                <a:sym typeface="Wingdings" panose="05000000000000000000" pitchFamily="2" charset="2"/>
              </a:rPr>
              <a:t> “Jules”    “Ik ben hier”    “</a:t>
            </a:r>
            <a:r>
              <a:rPr lang="nl-BE" sz="2000" dirty="0" err="1">
                <a:sym typeface="Wingdings" panose="05000000000000000000" pitchFamily="2" charset="2"/>
              </a:rPr>
              <a:t>Joske</a:t>
            </a:r>
            <a:r>
              <a:rPr lang="nl-BE" sz="2000" dirty="0">
                <a:sym typeface="Wingdings" panose="05000000000000000000" pitchFamily="2" charset="2"/>
              </a:rPr>
              <a:t>”     “Nerd”</a:t>
            </a:r>
            <a:endParaRPr lang="nl-BE" sz="2000" dirty="0"/>
          </a:p>
          <a:p>
            <a:pPr lvl="1"/>
            <a:r>
              <a:rPr lang="nl-BE" sz="2000" dirty="0" err="1">
                <a:latin typeface="Courier New" panose="02070309020205020404" pitchFamily="49" charset="0"/>
                <a:cs typeface="Courier New" panose="02070309020205020404" pitchFamily="49" charset="0"/>
              </a:rPr>
              <a:t>Number</a:t>
            </a:r>
            <a:r>
              <a:rPr lang="nl-BE" sz="2000" dirty="0"/>
              <a:t>  </a:t>
            </a:r>
            <a:r>
              <a:rPr lang="nl-BE" sz="2000" dirty="0">
                <a:sym typeface="Wingdings" panose="05000000000000000000" pitchFamily="2" charset="2"/>
              </a:rPr>
              <a:t> [1]  [245]  [45.3432]  [47]</a:t>
            </a:r>
            <a:endParaRPr lang="nl-BE" sz="2000" dirty="0"/>
          </a:p>
          <a:p>
            <a:pPr lvl="1"/>
            <a:r>
              <a:rPr lang="nl-BE" sz="2000" dirty="0" err="1">
                <a:latin typeface="Courier New" panose="02070309020205020404" pitchFamily="49" charset="0"/>
                <a:cs typeface="Courier New" panose="02070309020205020404" pitchFamily="49" charset="0"/>
              </a:rPr>
              <a:t>Boolean</a:t>
            </a:r>
            <a:r>
              <a:rPr lang="nl-BE" sz="2000" dirty="0"/>
              <a:t> </a:t>
            </a:r>
            <a:r>
              <a:rPr lang="nl-BE" sz="2000" dirty="0">
                <a:sym typeface="Wingdings" panose="05000000000000000000" pitchFamily="2" charset="2"/>
              </a:rPr>
              <a:t> </a:t>
            </a:r>
            <a:r>
              <a:rPr lang="nl-BE" sz="2000" dirty="0" err="1">
                <a:latin typeface="Courier New" panose="02070309020205020404" pitchFamily="49" charset="0"/>
                <a:cs typeface="Courier New" panose="02070309020205020404" pitchFamily="49" charset="0"/>
                <a:sym typeface="Wingdings" panose="05000000000000000000" pitchFamily="2" charset="2"/>
              </a:rPr>
              <a:t>true</a:t>
            </a:r>
            <a:r>
              <a:rPr lang="nl-BE" sz="2000" dirty="0">
                <a:latin typeface="Courier New" panose="02070309020205020404" pitchFamily="49" charset="0"/>
                <a:cs typeface="Courier New" panose="02070309020205020404" pitchFamily="49" charset="0"/>
                <a:sym typeface="Wingdings" panose="05000000000000000000" pitchFamily="2" charset="2"/>
              </a:rPr>
              <a:t>   </a:t>
            </a:r>
            <a:r>
              <a:rPr lang="nl-BE" sz="2000" dirty="0" err="1">
                <a:latin typeface="Courier New" panose="02070309020205020404" pitchFamily="49" charset="0"/>
                <a:cs typeface="Courier New" panose="02070309020205020404" pitchFamily="49" charset="0"/>
                <a:sym typeface="Wingdings" panose="05000000000000000000" pitchFamily="2" charset="2"/>
              </a:rPr>
              <a:t>false</a:t>
            </a:r>
            <a:endParaRPr lang="nl-BE" sz="2000" dirty="0">
              <a:latin typeface="Courier New" panose="02070309020205020404" pitchFamily="49" charset="0"/>
              <a:cs typeface="Courier New" panose="02070309020205020404" pitchFamily="49" charset="0"/>
              <a:sym typeface="Wingdings" panose="05000000000000000000" pitchFamily="2" charset="2"/>
            </a:endParaRPr>
          </a:p>
          <a:p>
            <a:endParaRPr lang="nl-BE" u="sng" dirty="0">
              <a:cs typeface="Courier New" panose="02070309020205020404" pitchFamily="49" charset="0"/>
            </a:endParaRPr>
          </a:p>
          <a:p>
            <a:r>
              <a:rPr lang="nl-BE" u="sng" dirty="0">
                <a:cs typeface="Courier New" panose="02070309020205020404" pitchFamily="49" charset="0"/>
              </a:rPr>
              <a:t>Beslissingen nemen</a:t>
            </a:r>
          </a:p>
          <a:p>
            <a:pPr lvl="1"/>
            <a:r>
              <a:rPr lang="nl-BE" dirty="0" err="1">
                <a:latin typeface="Courier New" panose="02070309020205020404" pitchFamily="49" charset="0"/>
                <a:cs typeface="Courier New" panose="02070309020205020404" pitchFamily="49" charset="0"/>
              </a:rPr>
              <a:t>true</a:t>
            </a:r>
            <a:r>
              <a:rPr lang="nl-BE" dirty="0">
                <a:cs typeface="Courier New" panose="02070309020205020404" pitchFamily="49" charset="0"/>
              </a:rPr>
              <a:t> en </a:t>
            </a:r>
            <a:r>
              <a:rPr lang="nl-BE" dirty="0" err="1">
                <a:latin typeface="Courier New" panose="02070309020205020404" pitchFamily="49" charset="0"/>
                <a:cs typeface="Courier New" panose="02070309020205020404" pitchFamily="49" charset="0"/>
              </a:rPr>
              <a:t>false</a:t>
            </a:r>
            <a:r>
              <a:rPr lang="nl-BE" dirty="0">
                <a:cs typeface="Courier New" panose="02070309020205020404" pitchFamily="49" charset="0"/>
              </a:rPr>
              <a:t> zijn </a:t>
            </a:r>
            <a:r>
              <a:rPr lang="nl-BE" dirty="0" err="1">
                <a:latin typeface="Courier New" panose="02070309020205020404" pitchFamily="49" charset="0"/>
                <a:cs typeface="Courier New" panose="02070309020205020404" pitchFamily="49" charset="0"/>
              </a:rPr>
              <a:t>Boolean</a:t>
            </a:r>
            <a:r>
              <a:rPr lang="nl-BE" dirty="0">
                <a:cs typeface="Courier New" panose="02070309020205020404" pitchFamily="49" charset="0"/>
              </a:rPr>
              <a:t> waarden</a:t>
            </a:r>
          </a:p>
          <a:p>
            <a:pPr lvl="1"/>
            <a:r>
              <a:rPr lang="nl-BE" dirty="0">
                <a:cs typeface="Courier New" panose="02070309020205020404" pitchFamily="49" charset="0"/>
              </a:rPr>
              <a:t>Deze waarden worden gebruikt bij het maken van beslissingen</a:t>
            </a:r>
          </a:p>
          <a:p>
            <a:endParaRPr lang="nl-BE" u="sng" dirty="0">
              <a:cs typeface="Courier New" panose="02070309020205020404" pitchFamily="49" charset="0"/>
            </a:endParaRPr>
          </a:p>
          <a:p>
            <a:endParaRPr lang="en-BE" dirty="0"/>
          </a:p>
        </p:txBody>
      </p:sp>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Decision</a:t>
            </a:r>
            <a:r>
              <a:rPr lang="fr-BE" dirty="0"/>
              <a:t> blocks</a:t>
            </a:r>
            <a:endParaRPr lang="en-BE" dirty="0"/>
          </a:p>
        </p:txBody>
      </p:sp>
      <p:pic>
        <p:nvPicPr>
          <p:cNvPr id="6" name="Afbeelding 8">
            <a:extLst>
              <a:ext uri="{FF2B5EF4-FFF2-40B4-BE49-F238E27FC236}">
                <a16:creationId xmlns:a16="http://schemas.microsoft.com/office/drawing/2014/main" id="{5E531B8C-870D-4567-9B3D-433B0D26CD9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41" b="95515" l="2322" r="96352">
                        <a14:foregroundMark x1="50083" y1="84718" x2="50083" y2="84718"/>
                        <a14:foregroundMark x1="50083" y1="84718" x2="47595" y2="65781"/>
                        <a14:foregroundMark x1="47595" y1="65781" x2="54063" y2="83555"/>
                        <a14:foregroundMark x1="54063" y1="83555" x2="52405" y2="95847"/>
                        <a14:foregroundMark x1="92371" y1="43854" x2="92371" y2="43854"/>
                        <a14:foregroundMark x1="96352" y1="45847" x2="96352" y2="45847"/>
                        <a14:foregroundMark x1="23217" y1="7973" x2="23217" y2="7973"/>
                        <a14:foregroundMark x1="6468" y1="16279" x2="6468" y2="16279"/>
                        <a14:foregroundMark x1="2322" y1="16944" x2="2322" y2="16944"/>
                      </a14:backgroundRemoval>
                    </a14:imgEffect>
                  </a14:imgLayer>
                </a14:imgProps>
              </a:ext>
            </a:extLst>
          </a:blip>
          <a:stretch>
            <a:fillRect/>
          </a:stretch>
        </p:blipFill>
        <p:spPr>
          <a:xfrm>
            <a:off x="7744542" y="128694"/>
            <a:ext cx="1241366" cy="1239307"/>
          </a:xfrm>
          <a:prstGeom prst="rect">
            <a:avLst/>
          </a:prstGeom>
        </p:spPr>
      </p:pic>
    </p:spTree>
    <p:extLst>
      <p:ext uri="{BB962C8B-B14F-4D97-AF65-F5344CB8AC3E}">
        <p14:creationId xmlns:p14="http://schemas.microsoft.com/office/powerpoint/2010/main" val="21334918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388F-D9C1-4F23-BF6B-135437C43F04}"/>
              </a:ext>
            </a:extLst>
          </p:cNvPr>
          <p:cNvSpPr>
            <a:spLocks noGrp="1"/>
          </p:cNvSpPr>
          <p:nvPr>
            <p:ph type="body" idx="1"/>
          </p:nvPr>
        </p:nvSpPr>
        <p:spPr/>
        <p:txBody>
          <a:bodyPr/>
          <a:lstStyle/>
          <a:p>
            <a:r>
              <a:rPr lang="nl-BE" u="sng" dirty="0" err="1">
                <a:latin typeface="Courier New" panose="02070309020205020404" pitchFamily="49" charset="0"/>
                <a:cs typeface="Courier New" panose="02070309020205020404" pitchFamily="49" charset="0"/>
              </a:rPr>
              <a:t>if</a:t>
            </a:r>
            <a:r>
              <a:rPr lang="nl-BE" u="sng" dirty="0">
                <a:latin typeface="Courier New" panose="02070309020205020404" pitchFamily="49" charset="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then</a:t>
            </a:r>
            <a:r>
              <a:rPr lang="nl-BE" u="sng" dirty="0">
                <a:cs typeface="Courier New" panose="02070309020205020404" pitchFamily="49" charset="0"/>
              </a:rPr>
              <a:t> blok</a:t>
            </a:r>
          </a:p>
          <a:p>
            <a:endParaRPr lang="nl-BE" u="sng" dirty="0">
              <a:cs typeface="Courier New" panose="02070309020205020404" pitchFamily="49" charset="0"/>
            </a:endParaRPr>
          </a:p>
          <a:p>
            <a:endParaRPr lang="nl-BE" u="sng" dirty="0">
              <a:cs typeface="Courier New" panose="02070309020205020404" pitchFamily="49" charset="0"/>
            </a:endParaRPr>
          </a:p>
          <a:p>
            <a:endParaRPr lang="nl-BE" u="sng" dirty="0">
              <a:cs typeface="Courier New" panose="02070309020205020404" pitchFamily="49" charset="0"/>
            </a:endParaRPr>
          </a:p>
          <a:p>
            <a:r>
              <a:rPr lang="nl-BE" u="sng" dirty="0" err="1">
                <a:latin typeface="Courier New" panose="02070309020205020404" pitchFamily="49" charset="0"/>
                <a:cs typeface="Courier New" panose="02070309020205020404" pitchFamily="49" charset="0"/>
              </a:rPr>
              <a:t>if</a:t>
            </a:r>
            <a:r>
              <a:rPr lang="nl-BE" u="sng" dirty="0">
                <a:latin typeface="Courier New" panose="02070309020205020404" pitchFamily="49" charset="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then</a:t>
            </a:r>
            <a:r>
              <a:rPr lang="nl-BE" u="sng" dirty="0">
                <a:latin typeface="Courier New" panose="02070309020205020404" pitchFamily="49" charset="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else</a:t>
            </a:r>
            <a:r>
              <a:rPr lang="nl-BE" u="sng" dirty="0">
                <a:latin typeface="Courier New" panose="02070309020205020404" pitchFamily="49" charset="0"/>
                <a:cs typeface="Courier New" panose="02070309020205020404" pitchFamily="49" charset="0"/>
              </a:rPr>
              <a:t> </a:t>
            </a:r>
            <a:r>
              <a:rPr lang="nl-BE" u="sng" dirty="0">
                <a:cs typeface="Courier New" panose="02070309020205020404" pitchFamily="49" charset="0"/>
              </a:rPr>
              <a:t>blok</a:t>
            </a:r>
          </a:p>
          <a:p>
            <a:endParaRPr lang="nl-BE" u="sng" dirty="0">
              <a:cs typeface="Courier New" panose="02070309020205020404" pitchFamily="49" charset="0"/>
            </a:endParaRPr>
          </a:p>
          <a:p>
            <a:endParaRPr lang="nl-BE" u="sng" dirty="0">
              <a:cs typeface="Courier New" panose="02070309020205020404" pitchFamily="49" charset="0"/>
            </a:endParaRPr>
          </a:p>
          <a:p>
            <a:endParaRPr lang="en-BE" dirty="0"/>
          </a:p>
        </p:txBody>
      </p:sp>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Decision</a:t>
            </a:r>
            <a:r>
              <a:rPr lang="fr-BE" dirty="0"/>
              <a:t> blocks</a:t>
            </a:r>
            <a:endParaRPr lang="en-BE" dirty="0"/>
          </a:p>
        </p:txBody>
      </p:sp>
      <p:pic>
        <p:nvPicPr>
          <p:cNvPr id="4" name="Afbeelding 3">
            <a:extLst>
              <a:ext uri="{FF2B5EF4-FFF2-40B4-BE49-F238E27FC236}">
                <a16:creationId xmlns:a16="http://schemas.microsoft.com/office/drawing/2014/main" id="{FDB0C9CB-B4C2-4331-8756-8C3BBD7C7939}"/>
              </a:ext>
            </a:extLst>
          </p:cNvPr>
          <p:cNvPicPr>
            <a:picLocks noChangeAspect="1"/>
          </p:cNvPicPr>
          <p:nvPr/>
        </p:nvPicPr>
        <p:blipFill>
          <a:blip r:embed="rId2"/>
          <a:stretch>
            <a:fillRect/>
          </a:stretch>
        </p:blipFill>
        <p:spPr>
          <a:xfrm>
            <a:off x="710343" y="4326766"/>
            <a:ext cx="1330391" cy="1590983"/>
          </a:xfrm>
          <a:prstGeom prst="rect">
            <a:avLst/>
          </a:prstGeom>
        </p:spPr>
      </p:pic>
      <p:cxnSp>
        <p:nvCxnSpPr>
          <p:cNvPr id="5" name="Rechte verbindingslijn met pijl 4">
            <a:extLst>
              <a:ext uri="{FF2B5EF4-FFF2-40B4-BE49-F238E27FC236}">
                <a16:creationId xmlns:a16="http://schemas.microsoft.com/office/drawing/2014/main" id="{FE933176-CFC1-47DC-9E4A-AA1F28A1577D}"/>
              </a:ext>
            </a:extLst>
          </p:cNvPr>
          <p:cNvCxnSpPr/>
          <p:nvPr/>
        </p:nvCxnSpPr>
        <p:spPr>
          <a:xfrm flipH="1">
            <a:off x="2006487" y="2483836"/>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Rechte verbindingslijn met pijl 6">
            <a:extLst>
              <a:ext uri="{FF2B5EF4-FFF2-40B4-BE49-F238E27FC236}">
                <a16:creationId xmlns:a16="http://schemas.microsoft.com/office/drawing/2014/main" id="{C60C4348-4370-4E15-8BC0-996C5464A145}"/>
              </a:ext>
            </a:extLst>
          </p:cNvPr>
          <p:cNvCxnSpPr/>
          <p:nvPr/>
        </p:nvCxnSpPr>
        <p:spPr>
          <a:xfrm flipH="1">
            <a:off x="2006487" y="2915884"/>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vak 5">
            <a:extLst>
              <a:ext uri="{FF2B5EF4-FFF2-40B4-BE49-F238E27FC236}">
                <a16:creationId xmlns:a16="http://schemas.microsoft.com/office/drawing/2014/main" id="{181CBF31-D0BD-4976-A246-098D8FD10EC4}"/>
              </a:ext>
            </a:extLst>
          </p:cNvPr>
          <p:cNvSpPr txBox="1"/>
          <p:nvPr/>
        </p:nvSpPr>
        <p:spPr>
          <a:xfrm>
            <a:off x="2870583" y="2299170"/>
            <a:ext cx="1633781" cy="369332"/>
          </a:xfrm>
          <a:prstGeom prst="rect">
            <a:avLst/>
          </a:prstGeom>
          <a:noFill/>
        </p:spPr>
        <p:txBody>
          <a:bodyPr wrap="none" rtlCol="0">
            <a:spAutoFit/>
          </a:bodyPr>
          <a:lstStyle/>
          <a:p>
            <a:r>
              <a:rPr lang="nl-BE" dirty="0"/>
              <a:t>als dit </a:t>
            </a:r>
            <a:r>
              <a:rPr lang="nl-BE" dirty="0" err="1">
                <a:latin typeface="Courier New" panose="02070309020205020404" pitchFamily="49" charset="0"/>
                <a:cs typeface="Courier New" panose="02070309020205020404" pitchFamily="49" charset="0"/>
              </a:rPr>
              <a:t>true</a:t>
            </a:r>
            <a:r>
              <a:rPr lang="nl-BE" dirty="0"/>
              <a:t> is</a:t>
            </a:r>
          </a:p>
        </p:txBody>
      </p:sp>
      <p:sp>
        <p:nvSpPr>
          <p:cNvPr id="8" name="Tekstvak 8">
            <a:extLst>
              <a:ext uri="{FF2B5EF4-FFF2-40B4-BE49-F238E27FC236}">
                <a16:creationId xmlns:a16="http://schemas.microsoft.com/office/drawing/2014/main" id="{C8DDAA66-4AF1-4095-921E-67C909C1EA52}"/>
              </a:ext>
            </a:extLst>
          </p:cNvPr>
          <p:cNvSpPr txBox="1"/>
          <p:nvPr/>
        </p:nvSpPr>
        <p:spPr>
          <a:xfrm>
            <a:off x="2870583" y="2762576"/>
            <a:ext cx="4288418" cy="369332"/>
          </a:xfrm>
          <a:prstGeom prst="rect">
            <a:avLst/>
          </a:prstGeom>
          <a:noFill/>
        </p:spPr>
        <p:txBody>
          <a:bodyPr wrap="none" rtlCol="0">
            <a:spAutoFit/>
          </a:bodyPr>
          <a:lstStyle/>
          <a:p>
            <a:r>
              <a:rPr lang="nl-BE" dirty="0"/>
              <a:t>voer dan de instructies uit die hier staan</a:t>
            </a:r>
          </a:p>
        </p:txBody>
      </p:sp>
      <p:cxnSp>
        <p:nvCxnSpPr>
          <p:cNvPr id="9" name="Rechte verbindingslijn met pijl 9">
            <a:extLst>
              <a:ext uri="{FF2B5EF4-FFF2-40B4-BE49-F238E27FC236}">
                <a16:creationId xmlns:a16="http://schemas.microsoft.com/office/drawing/2014/main" id="{16F2C981-8261-4350-9624-18142CAC8933}"/>
              </a:ext>
            </a:extLst>
          </p:cNvPr>
          <p:cNvCxnSpPr/>
          <p:nvPr/>
        </p:nvCxnSpPr>
        <p:spPr>
          <a:xfrm flipH="1">
            <a:off x="2006487" y="4657465"/>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10">
            <a:extLst>
              <a:ext uri="{FF2B5EF4-FFF2-40B4-BE49-F238E27FC236}">
                <a16:creationId xmlns:a16="http://schemas.microsoft.com/office/drawing/2014/main" id="{05AC2350-3E2E-48F5-9BC6-898ACE917ED6}"/>
              </a:ext>
            </a:extLst>
          </p:cNvPr>
          <p:cNvCxnSpPr/>
          <p:nvPr/>
        </p:nvCxnSpPr>
        <p:spPr>
          <a:xfrm flipH="1">
            <a:off x="2006487" y="5089513"/>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vak 11">
            <a:extLst>
              <a:ext uri="{FF2B5EF4-FFF2-40B4-BE49-F238E27FC236}">
                <a16:creationId xmlns:a16="http://schemas.microsoft.com/office/drawing/2014/main" id="{20DE288C-8854-4BED-801C-D3077E450382}"/>
              </a:ext>
            </a:extLst>
          </p:cNvPr>
          <p:cNvSpPr txBox="1"/>
          <p:nvPr/>
        </p:nvSpPr>
        <p:spPr>
          <a:xfrm>
            <a:off x="2930243" y="4472799"/>
            <a:ext cx="1633781" cy="369332"/>
          </a:xfrm>
          <a:prstGeom prst="rect">
            <a:avLst/>
          </a:prstGeom>
          <a:noFill/>
        </p:spPr>
        <p:txBody>
          <a:bodyPr wrap="none" rtlCol="0">
            <a:spAutoFit/>
          </a:bodyPr>
          <a:lstStyle/>
          <a:p>
            <a:r>
              <a:rPr lang="nl-BE" dirty="0"/>
              <a:t>als dit </a:t>
            </a:r>
            <a:r>
              <a:rPr lang="nl-BE" dirty="0" err="1">
                <a:latin typeface="Courier New" panose="02070309020205020404" pitchFamily="49" charset="0"/>
                <a:cs typeface="Courier New" panose="02070309020205020404" pitchFamily="49" charset="0"/>
              </a:rPr>
              <a:t>true</a:t>
            </a:r>
            <a:r>
              <a:rPr lang="nl-BE" dirty="0"/>
              <a:t> is</a:t>
            </a:r>
          </a:p>
        </p:txBody>
      </p:sp>
      <p:sp>
        <p:nvSpPr>
          <p:cNvPr id="12" name="Tekstvak 12">
            <a:extLst>
              <a:ext uri="{FF2B5EF4-FFF2-40B4-BE49-F238E27FC236}">
                <a16:creationId xmlns:a16="http://schemas.microsoft.com/office/drawing/2014/main" id="{C6A5645C-6DE1-4FA7-9082-E36679C39B04}"/>
              </a:ext>
            </a:extLst>
          </p:cNvPr>
          <p:cNvSpPr txBox="1"/>
          <p:nvPr/>
        </p:nvSpPr>
        <p:spPr>
          <a:xfrm>
            <a:off x="2930243" y="4936205"/>
            <a:ext cx="4288418" cy="369332"/>
          </a:xfrm>
          <a:prstGeom prst="rect">
            <a:avLst/>
          </a:prstGeom>
          <a:noFill/>
        </p:spPr>
        <p:txBody>
          <a:bodyPr wrap="none" rtlCol="0">
            <a:spAutoFit/>
          </a:bodyPr>
          <a:lstStyle/>
          <a:p>
            <a:r>
              <a:rPr lang="nl-BE" dirty="0"/>
              <a:t>voer dan de instructies uit die hier staan</a:t>
            </a:r>
          </a:p>
        </p:txBody>
      </p:sp>
      <p:cxnSp>
        <p:nvCxnSpPr>
          <p:cNvPr id="13" name="Rechte verbindingslijn met pijl 13">
            <a:extLst>
              <a:ext uri="{FF2B5EF4-FFF2-40B4-BE49-F238E27FC236}">
                <a16:creationId xmlns:a16="http://schemas.microsoft.com/office/drawing/2014/main" id="{46E0D458-5B93-4600-8C04-FE7C8A98DAF3}"/>
              </a:ext>
            </a:extLst>
          </p:cNvPr>
          <p:cNvCxnSpPr/>
          <p:nvPr/>
        </p:nvCxnSpPr>
        <p:spPr>
          <a:xfrm flipH="1">
            <a:off x="2006487" y="5530853"/>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kstvak 14">
            <a:extLst>
              <a:ext uri="{FF2B5EF4-FFF2-40B4-BE49-F238E27FC236}">
                <a16:creationId xmlns:a16="http://schemas.microsoft.com/office/drawing/2014/main" id="{32158B7E-F8FD-4547-A331-105DEE945511}"/>
              </a:ext>
            </a:extLst>
          </p:cNvPr>
          <p:cNvSpPr txBox="1"/>
          <p:nvPr/>
        </p:nvSpPr>
        <p:spPr>
          <a:xfrm>
            <a:off x="2930243" y="5377545"/>
            <a:ext cx="5917004" cy="369332"/>
          </a:xfrm>
          <a:prstGeom prst="rect">
            <a:avLst/>
          </a:prstGeom>
          <a:noFill/>
        </p:spPr>
        <p:txBody>
          <a:bodyPr wrap="none" rtlCol="0">
            <a:spAutoFit/>
          </a:bodyPr>
          <a:lstStyle/>
          <a:p>
            <a:r>
              <a:rPr lang="nl-BE" dirty="0"/>
              <a:t>In het andere geval, voer de instructies uit die hier staan</a:t>
            </a:r>
          </a:p>
        </p:txBody>
      </p:sp>
      <p:pic>
        <p:nvPicPr>
          <p:cNvPr id="15" name="Afbeelding 15">
            <a:extLst>
              <a:ext uri="{FF2B5EF4-FFF2-40B4-BE49-F238E27FC236}">
                <a16:creationId xmlns:a16="http://schemas.microsoft.com/office/drawing/2014/main" id="{8F40C8A1-A47A-4CC3-A60C-A383E4715354}"/>
              </a:ext>
            </a:extLst>
          </p:cNvPr>
          <p:cNvPicPr>
            <a:picLocks noChangeAspect="1"/>
          </p:cNvPicPr>
          <p:nvPr/>
        </p:nvPicPr>
        <p:blipFill>
          <a:blip r:embed="rId3"/>
          <a:stretch>
            <a:fillRect/>
          </a:stretch>
        </p:blipFill>
        <p:spPr>
          <a:xfrm>
            <a:off x="719471" y="2203500"/>
            <a:ext cx="1277887" cy="1118151"/>
          </a:xfrm>
          <a:prstGeom prst="rect">
            <a:avLst/>
          </a:prstGeom>
        </p:spPr>
      </p:pic>
      <p:pic>
        <p:nvPicPr>
          <p:cNvPr id="16" name="Afbeelding 8">
            <a:extLst>
              <a:ext uri="{FF2B5EF4-FFF2-40B4-BE49-F238E27FC236}">
                <a16:creationId xmlns:a16="http://schemas.microsoft.com/office/drawing/2014/main" id="{0145B93E-D354-4DBE-BB37-B38789C9C10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41" b="95515" l="2322" r="96352">
                        <a14:foregroundMark x1="50083" y1="84718" x2="50083" y2="84718"/>
                        <a14:foregroundMark x1="50083" y1="84718" x2="47595" y2="65781"/>
                        <a14:foregroundMark x1="47595" y1="65781" x2="54063" y2="83555"/>
                        <a14:foregroundMark x1="54063" y1="83555" x2="52405" y2="95847"/>
                        <a14:foregroundMark x1="92371" y1="43854" x2="92371" y2="43854"/>
                        <a14:foregroundMark x1="96352" y1="45847" x2="96352" y2="45847"/>
                        <a14:foregroundMark x1="23217" y1="7973" x2="23217" y2="7973"/>
                        <a14:foregroundMark x1="6468" y1="16279" x2="6468" y2="16279"/>
                        <a14:foregroundMark x1="2322" y1="16944" x2="2322" y2="16944"/>
                      </a14:backgroundRemoval>
                    </a14:imgEffect>
                  </a14:imgLayer>
                </a14:imgProps>
              </a:ext>
            </a:extLst>
          </a:blip>
          <a:stretch>
            <a:fillRect/>
          </a:stretch>
        </p:blipFill>
        <p:spPr>
          <a:xfrm>
            <a:off x="7744542" y="128694"/>
            <a:ext cx="1241366" cy="1239307"/>
          </a:xfrm>
          <a:prstGeom prst="rect">
            <a:avLst/>
          </a:prstGeom>
        </p:spPr>
      </p:pic>
    </p:spTree>
    <p:extLst>
      <p:ext uri="{BB962C8B-B14F-4D97-AF65-F5344CB8AC3E}">
        <p14:creationId xmlns:p14="http://schemas.microsoft.com/office/powerpoint/2010/main" val="39397868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388F-D9C1-4F23-BF6B-135437C43F04}"/>
              </a:ext>
            </a:extLst>
          </p:cNvPr>
          <p:cNvSpPr>
            <a:spLocks noGrp="1"/>
          </p:cNvSpPr>
          <p:nvPr>
            <p:ph type="body" idx="1"/>
          </p:nvPr>
        </p:nvSpPr>
        <p:spPr/>
        <p:txBody>
          <a:bodyPr/>
          <a:lstStyle/>
          <a:p>
            <a:r>
              <a:rPr lang="nl-BE" u="sng" dirty="0" err="1">
                <a:latin typeface="Courier New" panose="02070309020205020404" pitchFamily="49" charset="0"/>
                <a:cs typeface="Courier New" panose="02070309020205020404" pitchFamily="49" charset="0"/>
              </a:rPr>
              <a:t>if</a:t>
            </a:r>
            <a:r>
              <a:rPr lang="nl-BE" u="sng" dirty="0">
                <a:latin typeface="Courier New" panose="02070309020205020404" pitchFamily="49" charset="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then</a:t>
            </a:r>
            <a:r>
              <a:rPr lang="nl-BE" u="sng" dirty="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else</a:t>
            </a:r>
            <a:r>
              <a:rPr lang="nl-BE" u="sng" dirty="0">
                <a:latin typeface="Courier New" panose="02070309020205020404" pitchFamily="49" charset="0"/>
                <a:cs typeface="Courier New" panose="02070309020205020404" pitchFamily="49" charset="0"/>
              </a:rPr>
              <a:t> </a:t>
            </a:r>
            <a:r>
              <a:rPr lang="nl-BE" u="sng" dirty="0" err="1">
                <a:latin typeface="Courier New" panose="02070309020205020404" pitchFamily="49" charset="0"/>
                <a:cs typeface="Courier New" panose="02070309020205020404" pitchFamily="49" charset="0"/>
              </a:rPr>
              <a:t>if</a:t>
            </a:r>
            <a:r>
              <a:rPr lang="nl-BE" u="sng" dirty="0">
                <a:latin typeface="Courier New" panose="02070309020205020404" pitchFamily="49" charset="0"/>
                <a:cs typeface="Courier New" panose="02070309020205020404" pitchFamily="49" charset="0"/>
              </a:rPr>
              <a:t> </a:t>
            </a:r>
            <a:r>
              <a:rPr lang="nl-BE" u="sng" dirty="0">
                <a:cs typeface="Courier New" panose="02070309020205020404" pitchFamily="49" charset="0"/>
              </a:rPr>
              <a:t>blok</a:t>
            </a:r>
          </a:p>
          <a:p>
            <a:endParaRPr lang="en-BE" dirty="0"/>
          </a:p>
        </p:txBody>
      </p:sp>
      <p:sp>
        <p:nvSpPr>
          <p:cNvPr id="3" name="Title 2">
            <a:extLst>
              <a:ext uri="{FF2B5EF4-FFF2-40B4-BE49-F238E27FC236}">
                <a16:creationId xmlns:a16="http://schemas.microsoft.com/office/drawing/2014/main" id="{9F92F596-A0B7-4DEF-A8B3-8E72E29820A7}"/>
              </a:ext>
            </a:extLst>
          </p:cNvPr>
          <p:cNvSpPr>
            <a:spLocks noGrp="1"/>
          </p:cNvSpPr>
          <p:nvPr>
            <p:ph type="title"/>
          </p:nvPr>
        </p:nvSpPr>
        <p:spPr/>
        <p:txBody>
          <a:bodyPr/>
          <a:lstStyle/>
          <a:p>
            <a:r>
              <a:rPr lang="fr-BE" dirty="0" err="1"/>
              <a:t>Decision</a:t>
            </a:r>
            <a:r>
              <a:rPr lang="fr-BE" dirty="0"/>
              <a:t> blocks</a:t>
            </a:r>
            <a:endParaRPr lang="en-BE" dirty="0"/>
          </a:p>
        </p:txBody>
      </p:sp>
      <p:cxnSp>
        <p:nvCxnSpPr>
          <p:cNvPr id="4" name="Rechte verbindingslijn met pijl 4">
            <a:extLst>
              <a:ext uri="{FF2B5EF4-FFF2-40B4-BE49-F238E27FC236}">
                <a16:creationId xmlns:a16="http://schemas.microsoft.com/office/drawing/2014/main" id="{B54B94F6-EBB1-4812-9F45-623F04BED8B7}"/>
              </a:ext>
            </a:extLst>
          </p:cNvPr>
          <p:cNvCxnSpPr/>
          <p:nvPr/>
        </p:nvCxnSpPr>
        <p:spPr>
          <a:xfrm flipH="1">
            <a:off x="1844044" y="2620186"/>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6">
            <a:extLst>
              <a:ext uri="{FF2B5EF4-FFF2-40B4-BE49-F238E27FC236}">
                <a16:creationId xmlns:a16="http://schemas.microsoft.com/office/drawing/2014/main" id="{AE96A4C9-CD0E-4C01-84B1-C5A5A3301215}"/>
              </a:ext>
            </a:extLst>
          </p:cNvPr>
          <p:cNvCxnSpPr/>
          <p:nvPr/>
        </p:nvCxnSpPr>
        <p:spPr>
          <a:xfrm flipH="1">
            <a:off x="1844044" y="3052234"/>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vak 5">
            <a:extLst>
              <a:ext uri="{FF2B5EF4-FFF2-40B4-BE49-F238E27FC236}">
                <a16:creationId xmlns:a16="http://schemas.microsoft.com/office/drawing/2014/main" id="{085AF6CC-0D13-4972-8FD7-1FD65CA52CF8}"/>
              </a:ext>
            </a:extLst>
          </p:cNvPr>
          <p:cNvSpPr txBox="1"/>
          <p:nvPr/>
        </p:nvSpPr>
        <p:spPr>
          <a:xfrm>
            <a:off x="2708140" y="2435520"/>
            <a:ext cx="1633781" cy="369332"/>
          </a:xfrm>
          <a:prstGeom prst="rect">
            <a:avLst/>
          </a:prstGeom>
          <a:noFill/>
        </p:spPr>
        <p:txBody>
          <a:bodyPr wrap="none" rtlCol="0">
            <a:spAutoFit/>
          </a:bodyPr>
          <a:lstStyle/>
          <a:p>
            <a:r>
              <a:rPr lang="nl-BE" dirty="0"/>
              <a:t>als dit </a:t>
            </a:r>
            <a:r>
              <a:rPr lang="nl-BE" dirty="0" err="1">
                <a:latin typeface="Courier New" panose="02070309020205020404" pitchFamily="49" charset="0"/>
                <a:cs typeface="Courier New" panose="02070309020205020404" pitchFamily="49" charset="0"/>
              </a:rPr>
              <a:t>true</a:t>
            </a:r>
            <a:r>
              <a:rPr lang="nl-BE" dirty="0"/>
              <a:t> is</a:t>
            </a:r>
          </a:p>
        </p:txBody>
      </p:sp>
      <p:sp>
        <p:nvSpPr>
          <p:cNvPr id="7" name="Tekstvak 8">
            <a:extLst>
              <a:ext uri="{FF2B5EF4-FFF2-40B4-BE49-F238E27FC236}">
                <a16:creationId xmlns:a16="http://schemas.microsoft.com/office/drawing/2014/main" id="{2A401E3D-EDFA-416D-8A36-4100B92812DA}"/>
              </a:ext>
            </a:extLst>
          </p:cNvPr>
          <p:cNvSpPr txBox="1"/>
          <p:nvPr/>
        </p:nvSpPr>
        <p:spPr>
          <a:xfrm>
            <a:off x="2708140" y="2898926"/>
            <a:ext cx="4288418" cy="369332"/>
          </a:xfrm>
          <a:prstGeom prst="rect">
            <a:avLst/>
          </a:prstGeom>
          <a:noFill/>
        </p:spPr>
        <p:txBody>
          <a:bodyPr wrap="none" rtlCol="0">
            <a:spAutoFit/>
          </a:bodyPr>
          <a:lstStyle/>
          <a:p>
            <a:r>
              <a:rPr lang="nl-BE" dirty="0"/>
              <a:t>voer dan de instructies uit die hier staan</a:t>
            </a:r>
          </a:p>
        </p:txBody>
      </p:sp>
      <p:sp>
        <p:nvSpPr>
          <p:cNvPr id="8" name="Tekstvak 11">
            <a:extLst>
              <a:ext uri="{FF2B5EF4-FFF2-40B4-BE49-F238E27FC236}">
                <a16:creationId xmlns:a16="http://schemas.microsoft.com/office/drawing/2014/main" id="{C587C706-8E93-441B-87AB-D71E0332AD19}"/>
              </a:ext>
            </a:extLst>
          </p:cNvPr>
          <p:cNvSpPr txBox="1"/>
          <p:nvPr/>
        </p:nvSpPr>
        <p:spPr>
          <a:xfrm>
            <a:off x="2708140" y="3330974"/>
            <a:ext cx="3724096" cy="369332"/>
          </a:xfrm>
          <a:prstGeom prst="rect">
            <a:avLst/>
          </a:prstGeom>
          <a:noFill/>
        </p:spPr>
        <p:txBody>
          <a:bodyPr wrap="none" rtlCol="0">
            <a:spAutoFit/>
          </a:bodyPr>
          <a:lstStyle/>
          <a:p>
            <a:r>
              <a:rPr lang="nl-BE" dirty="0"/>
              <a:t>in het andere geval, als dit </a:t>
            </a:r>
            <a:r>
              <a:rPr lang="nl-BE" dirty="0" err="1">
                <a:latin typeface="Courier New" panose="02070309020205020404" pitchFamily="49" charset="0"/>
                <a:cs typeface="Courier New" panose="02070309020205020404" pitchFamily="49" charset="0"/>
              </a:rPr>
              <a:t>true</a:t>
            </a:r>
            <a:r>
              <a:rPr lang="nl-BE" dirty="0"/>
              <a:t> is</a:t>
            </a:r>
          </a:p>
        </p:txBody>
      </p:sp>
      <p:sp>
        <p:nvSpPr>
          <p:cNvPr id="9" name="Tekstvak 14">
            <a:extLst>
              <a:ext uri="{FF2B5EF4-FFF2-40B4-BE49-F238E27FC236}">
                <a16:creationId xmlns:a16="http://schemas.microsoft.com/office/drawing/2014/main" id="{118FCC97-6F62-4BA4-911F-7C8E651D8CDD}"/>
              </a:ext>
            </a:extLst>
          </p:cNvPr>
          <p:cNvSpPr txBox="1"/>
          <p:nvPr/>
        </p:nvSpPr>
        <p:spPr>
          <a:xfrm>
            <a:off x="2708140" y="5203182"/>
            <a:ext cx="5917004" cy="369332"/>
          </a:xfrm>
          <a:prstGeom prst="rect">
            <a:avLst/>
          </a:prstGeom>
          <a:noFill/>
        </p:spPr>
        <p:txBody>
          <a:bodyPr wrap="none" rtlCol="0">
            <a:spAutoFit/>
          </a:bodyPr>
          <a:lstStyle/>
          <a:p>
            <a:r>
              <a:rPr lang="nl-BE" dirty="0"/>
              <a:t>in het andere geval, voer de instructies uit die hier staan</a:t>
            </a:r>
          </a:p>
        </p:txBody>
      </p:sp>
      <p:pic>
        <p:nvPicPr>
          <p:cNvPr id="10" name="Afbeelding 7">
            <a:extLst>
              <a:ext uri="{FF2B5EF4-FFF2-40B4-BE49-F238E27FC236}">
                <a16:creationId xmlns:a16="http://schemas.microsoft.com/office/drawing/2014/main" id="{0E7A3B5C-A3A7-40E0-B028-0546F15C0B5C}"/>
              </a:ext>
            </a:extLst>
          </p:cNvPr>
          <p:cNvPicPr>
            <a:picLocks noChangeAspect="1"/>
          </p:cNvPicPr>
          <p:nvPr/>
        </p:nvPicPr>
        <p:blipFill>
          <a:blip r:embed="rId2"/>
          <a:stretch>
            <a:fillRect/>
          </a:stretch>
        </p:blipFill>
        <p:spPr>
          <a:xfrm>
            <a:off x="261159" y="2223447"/>
            <a:ext cx="1543050" cy="3600450"/>
          </a:xfrm>
          <a:prstGeom prst="rect">
            <a:avLst/>
          </a:prstGeom>
        </p:spPr>
      </p:pic>
      <p:cxnSp>
        <p:nvCxnSpPr>
          <p:cNvPr id="11" name="Rechte verbindingslijn met pijl 16">
            <a:extLst>
              <a:ext uri="{FF2B5EF4-FFF2-40B4-BE49-F238E27FC236}">
                <a16:creationId xmlns:a16="http://schemas.microsoft.com/office/drawing/2014/main" id="{A715979B-3819-4223-8F32-2023AF7ADB97}"/>
              </a:ext>
            </a:extLst>
          </p:cNvPr>
          <p:cNvCxnSpPr/>
          <p:nvPr/>
        </p:nvCxnSpPr>
        <p:spPr>
          <a:xfrm flipH="1">
            <a:off x="1844044" y="3484282"/>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7">
            <a:extLst>
              <a:ext uri="{FF2B5EF4-FFF2-40B4-BE49-F238E27FC236}">
                <a16:creationId xmlns:a16="http://schemas.microsoft.com/office/drawing/2014/main" id="{4783D97B-9209-4162-81B0-D4D3CD391158}"/>
              </a:ext>
            </a:extLst>
          </p:cNvPr>
          <p:cNvCxnSpPr/>
          <p:nvPr/>
        </p:nvCxnSpPr>
        <p:spPr>
          <a:xfrm flipH="1">
            <a:off x="1844044" y="391633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8">
            <a:extLst>
              <a:ext uri="{FF2B5EF4-FFF2-40B4-BE49-F238E27FC236}">
                <a16:creationId xmlns:a16="http://schemas.microsoft.com/office/drawing/2014/main" id="{3AA19830-3BA5-41DF-88C2-64904E4CA472}"/>
              </a:ext>
            </a:extLst>
          </p:cNvPr>
          <p:cNvCxnSpPr/>
          <p:nvPr/>
        </p:nvCxnSpPr>
        <p:spPr>
          <a:xfrm flipH="1">
            <a:off x="1844044" y="427637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9">
            <a:extLst>
              <a:ext uri="{FF2B5EF4-FFF2-40B4-BE49-F238E27FC236}">
                <a16:creationId xmlns:a16="http://schemas.microsoft.com/office/drawing/2014/main" id="{E0F7659F-11BC-4C9D-B2F4-0F6035D0AB00}"/>
              </a:ext>
            </a:extLst>
          </p:cNvPr>
          <p:cNvCxnSpPr/>
          <p:nvPr/>
        </p:nvCxnSpPr>
        <p:spPr>
          <a:xfrm flipH="1">
            <a:off x="1844044" y="470841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21">
            <a:extLst>
              <a:ext uri="{FF2B5EF4-FFF2-40B4-BE49-F238E27FC236}">
                <a16:creationId xmlns:a16="http://schemas.microsoft.com/office/drawing/2014/main" id="{DF0FEAC1-3CDF-4DEE-9561-705DE1686B9D}"/>
              </a:ext>
            </a:extLst>
          </p:cNvPr>
          <p:cNvCxnSpPr/>
          <p:nvPr/>
        </p:nvCxnSpPr>
        <p:spPr>
          <a:xfrm flipH="1">
            <a:off x="1844044" y="535649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vak 22">
            <a:extLst>
              <a:ext uri="{FF2B5EF4-FFF2-40B4-BE49-F238E27FC236}">
                <a16:creationId xmlns:a16="http://schemas.microsoft.com/office/drawing/2014/main" id="{C47A4D24-89B6-4420-9621-4CE0F6A157E7}"/>
              </a:ext>
            </a:extLst>
          </p:cNvPr>
          <p:cNvSpPr txBox="1"/>
          <p:nvPr/>
        </p:nvSpPr>
        <p:spPr>
          <a:xfrm>
            <a:off x="2668194" y="3700306"/>
            <a:ext cx="4288418" cy="369332"/>
          </a:xfrm>
          <a:prstGeom prst="rect">
            <a:avLst/>
          </a:prstGeom>
          <a:noFill/>
        </p:spPr>
        <p:txBody>
          <a:bodyPr wrap="none" rtlCol="0">
            <a:spAutoFit/>
          </a:bodyPr>
          <a:lstStyle/>
          <a:p>
            <a:r>
              <a:rPr lang="nl-BE" dirty="0"/>
              <a:t>voer dan de instructies uit die hier staan</a:t>
            </a:r>
          </a:p>
        </p:txBody>
      </p:sp>
      <p:sp>
        <p:nvSpPr>
          <p:cNvPr id="17" name="Tekstvak 23">
            <a:extLst>
              <a:ext uri="{FF2B5EF4-FFF2-40B4-BE49-F238E27FC236}">
                <a16:creationId xmlns:a16="http://schemas.microsoft.com/office/drawing/2014/main" id="{1E374039-BACF-4E46-8019-435523CDE058}"/>
              </a:ext>
            </a:extLst>
          </p:cNvPr>
          <p:cNvSpPr txBox="1"/>
          <p:nvPr/>
        </p:nvSpPr>
        <p:spPr>
          <a:xfrm>
            <a:off x="2708140" y="4132354"/>
            <a:ext cx="3724096" cy="369332"/>
          </a:xfrm>
          <a:prstGeom prst="rect">
            <a:avLst/>
          </a:prstGeom>
          <a:noFill/>
        </p:spPr>
        <p:txBody>
          <a:bodyPr wrap="none" rtlCol="0">
            <a:spAutoFit/>
          </a:bodyPr>
          <a:lstStyle/>
          <a:p>
            <a:r>
              <a:rPr lang="nl-BE" dirty="0"/>
              <a:t>in het andere geval, als dit </a:t>
            </a:r>
            <a:r>
              <a:rPr lang="nl-BE" dirty="0" err="1">
                <a:latin typeface="Courier New" panose="02070309020205020404" pitchFamily="49" charset="0"/>
                <a:cs typeface="Courier New" panose="02070309020205020404" pitchFamily="49" charset="0"/>
              </a:rPr>
              <a:t>true</a:t>
            </a:r>
            <a:r>
              <a:rPr lang="nl-BE" dirty="0"/>
              <a:t> is</a:t>
            </a:r>
          </a:p>
        </p:txBody>
      </p:sp>
      <p:sp>
        <p:nvSpPr>
          <p:cNvPr id="18" name="Tekstvak 24">
            <a:extLst>
              <a:ext uri="{FF2B5EF4-FFF2-40B4-BE49-F238E27FC236}">
                <a16:creationId xmlns:a16="http://schemas.microsoft.com/office/drawing/2014/main" id="{47E52957-C0F9-4C84-881E-B47C8A942C99}"/>
              </a:ext>
            </a:extLst>
          </p:cNvPr>
          <p:cNvSpPr txBox="1"/>
          <p:nvPr/>
        </p:nvSpPr>
        <p:spPr>
          <a:xfrm>
            <a:off x="2668194" y="4564402"/>
            <a:ext cx="4288418" cy="369332"/>
          </a:xfrm>
          <a:prstGeom prst="rect">
            <a:avLst/>
          </a:prstGeom>
          <a:noFill/>
        </p:spPr>
        <p:txBody>
          <a:bodyPr wrap="none" rtlCol="0">
            <a:spAutoFit/>
          </a:bodyPr>
          <a:lstStyle/>
          <a:p>
            <a:r>
              <a:rPr lang="nl-BE" dirty="0"/>
              <a:t>voer dan de instructies uit die hier staan</a:t>
            </a:r>
          </a:p>
        </p:txBody>
      </p:sp>
      <p:sp>
        <p:nvSpPr>
          <p:cNvPr id="19" name="Rechthoek 25">
            <a:extLst>
              <a:ext uri="{FF2B5EF4-FFF2-40B4-BE49-F238E27FC236}">
                <a16:creationId xmlns:a16="http://schemas.microsoft.com/office/drawing/2014/main" id="{385690E0-08F8-4A6B-8C75-2A684B5E8810}"/>
              </a:ext>
            </a:extLst>
          </p:cNvPr>
          <p:cNvSpPr/>
          <p:nvPr/>
        </p:nvSpPr>
        <p:spPr>
          <a:xfrm>
            <a:off x="2708140" y="2435520"/>
            <a:ext cx="5976664" cy="83273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sp>
        <p:nvSpPr>
          <p:cNvPr id="20" name="Rechthoek 26">
            <a:extLst>
              <a:ext uri="{FF2B5EF4-FFF2-40B4-BE49-F238E27FC236}">
                <a16:creationId xmlns:a16="http://schemas.microsoft.com/office/drawing/2014/main" id="{F5D05A5A-FD12-4084-AB4B-E1960DFA2F2A}"/>
              </a:ext>
            </a:extLst>
          </p:cNvPr>
          <p:cNvSpPr/>
          <p:nvPr/>
        </p:nvSpPr>
        <p:spPr>
          <a:xfrm>
            <a:off x="2708140" y="3340266"/>
            <a:ext cx="5976664" cy="72937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sp>
        <p:nvSpPr>
          <p:cNvPr id="21" name="Rechthoek 27">
            <a:extLst>
              <a:ext uri="{FF2B5EF4-FFF2-40B4-BE49-F238E27FC236}">
                <a16:creationId xmlns:a16="http://schemas.microsoft.com/office/drawing/2014/main" id="{21CCF05B-0D4B-4355-90E0-CC7FFD8D28A2}"/>
              </a:ext>
            </a:extLst>
          </p:cNvPr>
          <p:cNvSpPr/>
          <p:nvPr/>
        </p:nvSpPr>
        <p:spPr>
          <a:xfrm>
            <a:off x="2708140" y="4123062"/>
            <a:ext cx="5976664" cy="81067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sp>
        <p:nvSpPr>
          <p:cNvPr id="22" name="Rechthoek 28">
            <a:extLst>
              <a:ext uri="{FF2B5EF4-FFF2-40B4-BE49-F238E27FC236}">
                <a16:creationId xmlns:a16="http://schemas.microsoft.com/office/drawing/2014/main" id="{B3FC3EA9-3EA4-44D2-8573-2E83C6DD9AFC}"/>
              </a:ext>
            </a:extLst>
          </p:cNvPr>
          <p:cNvSpPr/>
          <p:nvPr/>
        </p:nvSpPr>
        <p:spPr>
          <a:xfrm>
            <a:off x="2708140" y="5049874"/>
            <a:ext cx="5976664" cy="70216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pic>
        <p:nvPicPr>
          <p:cNvPr id="23" name="Afbeelding 8">
            <a:extLst>
              <a:ext uri="{FF2B5EF4-FFF2-40B4-BE49-F238E27FC236}">
                <a16:creationId xmlns:a16="http://schemas.microsoft.com/office/drawing/2014/main" id="{D4CB7D0E-5F5A-433B-97FE-DE84DFD1F0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41" b="95515" l="2322" r="96352">
                        <a14:foregroundMark x1="50083" y1="84718" x2="50083" y2="84718"/>
                        <a14:foregroundMark x1="50083" y1="84718" x2="47595" y2="65781"/>
                        <a14:foregroundMark x1="47595" y1="65781" x2="54063" y2="83555"/>
                        <a14:foregroundMark x1="54063" y1="83555" x2="52405" y2="95847"/>
                        <a14:foregroundMark x1="92371" y1="43854" x2="92371" y2="43854"/>
                        <a14:foregroundMark x1="96352" y1="45847" x2="96352" y2="45847"/>
                        <a14:foregroundMark x1="23217" y1="7973" x2="23217" y2="7973"/>
                        <a14:foregroundMark x1="6468" y1="16279" x2="6468" y2="16279"/>
                        <a14:foregroundMark x1="2322" y1="16944" x2="2322" y2="16944"/>
                      </a14:backgroundRemoval>
                    </a14:imgEffect>
                  </a14:imgLayer>
                </a14:imgProps>
              </a:ext>
            </a:extLst>
          </a:blip>
          <a:stretch>
            <a:fillRect/>
          </a:stretch>
        </p:blipFill>
        <p:spPr>
          <a:xfrm>
            <a:off x="7744542" y="128694"/>
            <a:ext cx="1241366" cy="1239307"/>
          </a:xfrm>
          <a:prstGeom prst="rect">
            <a:avLst/>
          </a:prstGeom>
        </p:spPr>
      </p:pic>
    </p:spTree>
    <p:extLst>
      <p:ext uri="{BB962C8B-B14F-4D97-AF65-F5344CB8AC3E}">
        <p14:creationId xmlns:p14="http://schemas.microsoft.com/office/powerpoint/2010/main" val="1632816725"/>
      </p:ext>
    </p:extLst>
  </p:cSld>
  <p:clrMapOvr>
    <a:masterClrMapping/>
  </p:clrMapOvr>
  <p:transition spd="med"/>
</p:sld>
</file>

<file path=ppt/theme/theme1.xml><?xml version="1.0" encoding="utf-8"?>
<a:theme xmlns:a="http://schemas.openxmlformats.org/drawingml/2006/main" name="KU Leuven">
  <a:themeElements>
    <a:clrScheme name="KU Leuven">
      <a:dk1>
        <a:srgbClr val="2F4D5D"/>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Helvetica"/>
        <a:ea typeface="Helvetica"/>
        <a:cs typeface="Helvetica"/>
      </a:majorFont>
      <a:minorFont>
        <a:latin typeface="Calibri"/>
        <a:ea typeface="Calibri"/>
        <a:cs typeface="Calibri"/>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U Leuven">
  <a:themeElements>
    <a:clrScheme name="KU Leuven">
      <a:dk1>
        <a:srgbClr val="000000"/>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Helvetica"/>
        <a:ea typeface="Helvetica"/>
        <a:cs typeface="Helvetica"/>
      </a:majorFont>
      <a:minorFont>
        <a:latin typeface="Calibri"/>
        <a:ea typeface="Calibri"/>
        <a:cs typeface="Calibri"/>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651</TotalTime>
  <Words>1051</Words>
  <Application>Microsoft Office PowerPoint</Application>
  <PresentationFormat>On-screen Show (4:3)</PresentationFormat>
  <Paragraphs>201</Paragraphs>
  <Slides>36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Agency FB</vt:lpstr>
      <vt:lpstr>Aharoni</vt:lpstr>
      <vt:lpstr>Arial</vt:lpstr>
      <vt:lpstr>Calibri</vt:lpstr>
      <vt:lpstr>Courier New</vt:lpstr>
      <vt:lpstr>Helvetica</vt:lpstr>
      <vt:lpstr>KU Leuven</vt:lpstr>
      <vt:lpstr>Computationeel denken hoorcollege 2</vt:lpstr>
      <vt:lpstr>AppInventor::twee views</vt:lpstr>
      <vt:lpstr>AppInventor::Block view</vt:lpstr>
      <vt:lpstr>AppInventor::Block view</vt:lpstr>
      <vt:lpstr>Decision blocks</vt:lpstr>
      <vt:lpstr>PowerPoint Presentation</vt:lpstr>
      <vt:lpstr>Decision blocks</vt:lpstr>
      <vt:lpstr>Decision blocks</vt:lpstr>
      <vt:lpstr>Decision blocks</vt:lpstr>
      <vt:lpstr>Relational operators</vt:lpstr>
      <vt:lpstr>Decision blocks</vt:lpstr>
      <vt:lpstr>PowerPoint Presentation</vt:lpstr>
      <vt:lpstr>Average App</vt:lpstr>
      <vt:lpstr>Average App</vt:lpstr>
      <vt:lpstr>Average App</vt:lpstr>
      <vt:lpstr>Salary App</vt:lpstr>
      <vt:lpstr>Salary App</vt:lpstr>
      <vt:lpstr>Salary App</vt:lpstr>
      <vt:lpstr>Salary App</vt:lpstr>
      <vt:lpstr>Repetition blocks</vt:lpstr>
      <vt:lpstr>Repetition blocks</vt:lpstr>
      <vt:lpstr>Repetition blocks</vt:lpstr>
      <vt:lpstr>Sum Numbers App</vt:lpstr>
      <vt:lpstr>Sum Numbers App</vt:lpstr>
      <vt:lpstr>Sum Numbers App</vt:lpstr>
      <vt:lpstr>Intrest App</vt:lpstr>
      <vt:lpstr>Intrest App</vt:lpstr>
      <vt:lpstr>Intrest App</vt:lpstr>
      <vt:lpstr>Intrest App</vt:lpstr>
      <vt:lpstr>Repetition blocks</vt:lpstr>
      <vt:lpstr>Repetition blocks</vt:lpstr>
      <vt:lpstr>Repetition Blocks</vt:lpstr>
      <vt:lpstr>Fibonacci App</vt:lpstr>
      <vt:lpstr>Fibonacci App</vt:lpstr>
      <vt:lpstr>Apps of the day</vt:lpstr>
      <vt:lpstr>App(s) of the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Abstractie en veralgemening</dc:title>
  <cp:lastModifiedBy>Arno Gaelens</cp:lastModifiedBy>
  <cp:revision>54</cp:revision>
  <dcterms:modified xsi:type="dcterms:W3CDTF">2023-12-17T10:47:50Z</dcterms:modified>
</cp:coreProperties>
</file>